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heme/theme4.xml" ContentType="application/vnd.openxmlformats-officedocument.theme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notesSlides/notesSlide1.xml" ContentType="application/vnd.openxmlformats-officedocument.presentationml.notesSlide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notesSlides/notesSlide2.xml" ContentType="application/vnd.openxmlformats-officedocument.presentationml.notesSlide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notesSlides/notesSlide3.xml" ContentType="application/vnd.openxmlformats-officedocument.presentationml.notesSlide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notesSlides/notesSlide4.xml" ContentType="application/vnd.openxmlformats-officedocument.presentationml.notesSlide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notesSlides/notesSlide5.xml" ContentType="application/vnd.openxmlformats-officedocument.presentationml.notesSlide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  <p:sldMasterId id="2147483688" r:id="rId3"/>
  </p:sldMasterIdLst>
  <p:notesMasterIdLst>
    <p:notesMasterId r:id="rId27"/>
  </p:notesMasterIdLst>
  <p:sldIdLst>
    <p:sldId id="532" r:id="rId4"/>
    <p:sldId id="453" r:id="rId5"/>
    <p:sldId id="515" r:id="rId6"/>
    <p:sldId id="512" r:id="rId7"/>
    <p:sldId id="514" r:id="rId8"/>
    <p:sldId id="506" r:id="rId9"/>
    <p:sldId id="517" r:id="rId10"/>
    <p:sldId id="509" r:id="rId11"/>
    <p:sldId id="518" r:id="rId12"/>
    <p:sldId id="17721" r:id="rId13"/>
    <p:sldId id="17712" r:id="rId14"/>
    <p:sldId id="17713" r:id="rId15"/>
    <p:sldId id="17714" r:id="rId16"/>
    <p:sldId id="17717" r:id="rId17"/>
    <p:sldId id="17720" r:id="rId18"/>
    <p:sldId id="17722" r:id="rId19"/>
    <p:sldId id="17711" r:id="rId20"/>
    <p:sldId id="505" r:id="rId21"/>
    <p:sldId id="519" r:id="rId22"/>
    <p:sldId id="520" r:id="rId23"/>
    <p:sldId id="521" r:id="rId24"/>
    <p:sldId id="522" r:id="rId25"/>
    <p:sldId id="53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6">
          <p15:clr>
            <a:srgbClr val="A4A3A4"/>
          </p15:clr>
        </p15:guide>
        <p15:guide id="2" pos="38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Z" initials="E" lastIdx="1" clrIdx="0"/>
  <p:cmAuthor id="2" name="作者" initials="A" lastIdx="0" clrIdx="1"/>
  <p:cmAuthor id="3" name="Leo" initials="L" lastIdx="2" clrIdx="2"/>
  <p:cmAuthor id="4" name="美琳 陈" initials="美琳" lastIdx="1" clrIdx="3">
    <p:extLst>
      <p:ext uri="{19B8F6BF-5375-455C-9EA6-DF929625EA0E}">
        <p15:presenceInfo xmlns:p15="http://schemas.microsoft.com/office/powerpoint/2012/main" userId="ee4387dd1ee7aa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B00"/>
    <a:srgbClr val="F1C9B7"/>
    <a:srgbClr val="262626"/>
    <a:srgbClr val="F99235"/>
    <a:srgbClr val="FFFFFF"/>
    <a:srgbClr val="FFAB33"/>
    <a:srgbClr val="ED7D31"/>
    <a:srgbClr val="549E39"/>
    <a:srgbClr val="DC9F0C"/>
    <a:srgbClr val="DE1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>
        <p:scale>
          <a:sx n="50" d="100"/>
          <a:sy n="50" d="100"/>
        </p:scale>
        <p:origin x="24" y="432"/>
      </p:cViewPr>
      <p:guideLst>
        <p:guide orient="horz" pos="2226"/>
        <p:guide pos="385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image" Target="file:///C:\Users\1V994W2\PycharmProjects\PPT_Background_Generation/pic_temp/pic_sup.png" TargetMode="External"/><Relationship Id="rId4" Type="http://schemas.openxmlformats.org/officeDocument/2006/relationships/tags" Target="../tags/tag10.xml"/><Relationship Id="rId9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7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tags" Target="../tags/tag75.xml"/><Relationship Id="rId10" Type="http://schemas.openxmlformats.org/officeDocument/2006/relationships/image" Target="../media/image3.png"/><Relationship Id="rId4" Type="http://schemas.openxmlformats.org/officeDocument/2006/relationships/tags" Target="../tags/tag74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image" Target="file:///C:\Users\1V994W2\PycharmProjects\PPT_Background_Generation/pic_temp/pic_sup.png" TargetMode="External"/><Relationship Id="rId5" Type="http://schemas.openxmlformats.org/officeDocument/2006/relationships/tags" Target="../tags/tag81.xml"/><Relationship Id="rId10" Type="http://schemas.openxmlformats.org/officeDocument/2006/relationships/image" Target="../media/image1.png"/><Relationship Id="rId4" Type="http://schemas.openxmlformats.org/officeDocument/2006/relationships/tags" Target="../tags/tag80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8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tags" Target="../tags/tag89.xml"/><Relationship Id="rId10" Type="http://schemas.openxmlformats.org/officeDocument/2006/relationships/image" Target="../media/image3.png"/><Relationship Id="rId4" Type="http://schemas.openxmlformats.org/officeDocument/2006/relationships/tags" Target="../tags/tag88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12" Type="http://schemas.openxmlformats.org/officeDocument/2006/relationships/image" Target="../media/image3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5.xml"/><Relationship Id="rId10" Type="http://schemas.openxmlformats.org/officeDocument/2006/relationships/image" Target="../media/image2.png"/><Relationship Id="rId4" Type="http://schemas.openxmlformats.org/officeDocument/2006/relationships/tags" Target="../tags/tag94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03.xml"/><Relationship Id="rId10" Type="http://schemas.openxmlformats.org/officeDocument/2006/relationships/image" Target="../media/image2.png"/><Relationship Id="rId4" Type="http://schemas.openxmlformats.org/officeDocument/2006/relationships/tags" Target="../tags/tag102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13" Type="http://schemas.openxmlformats.org/officeDocument/2006/relationships/image" Target="../media/image3.png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image" Target="../media/image2.png"/><Relationship Id="rId5" Type="http://schemas.openxmlformats.org/officeDocument/2006/relationships/tags" Target="../tags/tag11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10.xml"/><Relationship Id="rId9" Type="http://schemas.openxmlformats.org/officeDocument/2006/relationships/tags" Target="../tags/tag115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3.png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image" Target="../media/image2.png"/><Relationship Id="rId5" Type="http://schemas.openxmlformats.org/officeDocument/2006/relationships/tags" Target="../tags/tag12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13" Type="http://schemas.openxmlformats.org/officeDocument/2006/relationships/image" Target="../media/image2.png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26.xml"/><Relationship Id="rId16" Type="http://schemas.openxmlformats.org/officeDocument/2006/relationships/image" Target="file:///C:\Users\1V994W2\PycharmProjects\PPT_Background_Generation/pic_temp/1_pic_quater_right_up.png" TargetMode="Externa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tags" Target="../tags/tag135.xml"/><Relationship Id="rId5" Type="http://schemas.openxmlformats.org/officeDocument/2006/relationships/tags" Target="../tags/tag129.xml"/><Relationship Id="rId15" Type="http://schemas.openxmlformats.org/officeDocument/2006/relationships/image" Target="../media/image3.png"/><Relationship Id="rId10" Type="http://schemas.openxmlformats.org/officeDocument/2006/relationships/tags" Target="../tags/tag134.xml"/><Relationship Id="rId4" Type="http://schemas.openxmlformats.org/officeDocument/2006/relationships/tags" Target="../tags/tag128.xml"/><Relationship Id="rId9" Type="http://schemas.openxmlformats.org/officeDocument/2006/relationships/tags" Target="../tags/tag133.xml"/><Relationship Id="rId14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image" Target="../media/image3.png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40.xml"/><Relationship Id="rId10" Type="http://schemas.openxmlformats.org/officeDocument/2006/relationships/image" Target="../media/image2.png"/><Relationship Id="rId4" Type="http://schemas.openxmlformats.org/officeDocument/2006/relationships/tags" Target="../tags/tag139.xml"/><Relationship Id="rId9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image" Target="../media/image3.png"/><Relationship Id="rId5" Type="http://schemas.openxmlformats.org/officeDocument/2006/relationships/tags" Target="../tags/tag18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7.xml"/><Relationship Id="rId9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5" Type="http://schemas.openxmlformats.org/officeDocument/2006/relationships/tags" Target="../tags/tag154.xml"/><Relationship Id="rId10" Type="http://schemas.openxmlformats.org/officeDocument/2006/relationships/tags" Target="../tags/tag159.xml"/><Relationship Id="rId4" Type="http://schemas.openxmlformats.org/officeDocument/2006/relationships/tags" Target="../tags/tag153.xml"/><Relationship Id="rId9" Type="http://schemas.openxmlformats.org/officeDocument/2006/relationships/tags" Target="../tags/tag158.xml"/><Relationship Id="rId14" Type="http://schemas.openxmlformats.org/officeDocument/2006/relationships/image" Target="../media/image10.jpe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69.xml"/><Relationship Id="rId3" Type="http://schemas.openxmlformats.org/officeDocument/2006/relationships/tags" Target="../tags/tag164.xml"/><Relationship Id="rId7" Type="http://schemas.openxmlformats.org/officeDocument/2006/relationships/tags" Target="../tags/tag168.xml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9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3" Type="http://schemas.openxmlformats.org/officeDocument/2006/relationships/tags" Target="../tags/tag172.xml"/><Relationship Id="rId7" Type="http://schemas.openxmlformats.org/officeDocument/2006/relationships/tags" Target="../tags/tag176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image" Target="../media/image11.jpeg"/><Relationship Id="rId5" Type="http://schemas.openxmlformats.org/officeDocument/2006/relationships/tags" Target="../tags/tag174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3.xml"/><Relationship Id="rId9" Type="http://schemas.openxmlformats.org/officeDocument/2006/relationships/tags" Target="../tags/tag178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86.xml"/><Relationship Id="rId3" Type="http://schemas.openxmlformats.org/officeDocument/2006/relationships/tags" Target="../tags/tag181.xml"/><Relationship Id="rId7" Type="http://schemas.openxmlformats.org/officeDocument/2006/relationships/tags" Target="../tags/tag185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82.xml"/><Relationship Id="rId9" Type="http://schemas.openxmlformats.org/officeDocument/2006/relationships/tags" Target="../tags/tag187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0" Type="http://schemas.openxmlformats.org/officeDocument/2006/relationships/tags" Target="../tags/tag197.xml"/><Relationship Id="rId4" Type="http://schemas.openxmlformats.org/officeDocument/2006/relationships/tags" Target="../tags/tag191.xml"/><Relationship Id="rId9" Type="http://schemas.openxmlformats.org/officeDocument/2006/relationships/tags" Target="../tags/tag196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206.xml"/><Relationship Id="rId3" Type="http://schemas.openxmlformats.org/officeDocument/2006/relationships/tags" Target="../tags/tag201.xml"/><Relationship Id="rId7" Type="http://schemas.openxmlformats.org/officeDocument/2006/relationships/tags" Target="../tags/tag205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202.xml"/><Relationship Id="rId9" Type="http://schemas.openxmlformats.org/officeDocument/2006/relationships/tags" Target="../tags/tag20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4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218.xml"/><Relationship Id="rId3" Type="http://schemas.openxmlformats.org/officeDocument/2006/relationships/tags" Target="../tags/tag213.xml"/><Relationship Id="rId7" Type="http://schemas.openxmlformats.org/officeDocument/2006/relationships/tags" Target="../tags/tag217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214.xml"/><Relationship Id="rId9" Type="http://schemas.openxmlformats.org/officeDocument/2006/relationships/tags" Target="../tags/tag219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27.xml"/><Relationship Id="rId13" Type="http://schemas.openxmlformats.org/officeDocument/2006/relationships/tags" Target="../tags/tag232.xml"/><Relationship Id="rId3" Type="http://schemas.openxmlformats.org/officeDocument/2006/relationships/tags" Target="../tags/tag222.xml"/><Relationship Id="rId7" Type="http://schemas.openxmlformats.org/officeDocument/2006/relationships/tags" Target="../tags/tag226.xml"/><Relationship Id="rId12" Type="http://schemas.openxmlformats.org/officeDocument/2006/relationships/tags" Target="../tags/tag231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tags" Target="../tags/tag225.xml"/><Relationship Id="rId11" Type="http://schemas.openxmlformats.org/officeDocument/2006/relationships/tags" Target="../tags/tag230.xml"/><Relationship Id="rId5" Type="http://schemas.openxmlformats.org/officeDocument/2006/relationships/tags" Target="../tags/tag224.xml"/><Relationship Id="rId10" Type="http://schemas.openxmlformats.org/officeDocument/2006/relationships/tags" Target="../tags/tag229.xml"/><Relationship Id="rId4" Type="http://schemas.openxmlformats.org/officeDocument/2006/relationships/tags" Target="../tags/tag223.xml"/><Relationship Id="rId9" Type="http://schemas.openxmlformats.org/officeDocument/2006/relationships/tags" Target="../tags/tag228.xml"/><Relationship Id="rId14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image" Target="file:///C:\Users\1V994W2\PycharmProjects\PPT_Background_Generation/pic_temp/pic_half_down.png" TargetMode="Externa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5.png"/><Relationship Id="rId5" Type="http://schemas.openxmlformats.org/officeDocument/2006/relationships/tags" Target="../tags/tag25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24.xml"/><Relationship Id="rId9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240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235.xml"/><Relationship Id="rId7" Type="http://schemas.openxmlformats.org/officeDocument/2006/relationships/tags" Target="../tags/tag239.xml"/><Relationship Id="rId12" Type="http://schemas.openxmlformats.org/officeDocument/2006/relationships/tags" Target="../tags/tag244.xml"/><Relationship Id="rId2" Type="http://schemas.openxmlformats.org/officeDocument/2006/relationships/tags" Target="../tags/tag234.xml"/><Relationship Id="rId1" Type="http://schemas.openxmlformats.org/officeDocument/2006/relationships/tags" Target="../tags/tag233.xml"/><Relationship Id="rId6" Type="http://schemas.openxmlformats.org/officeDocument/2006/relationships/tags" Target="../tags/tag238.xml"/><Relationship Id="rId11" Type="http://schemas.openxmlformats.org/officeDocument/2006/relationships/tags" Target="../tags/tag243.xml"/><Relationship Id="rId5" Type="http://schemas.openxmlformats.org/officeDocument/2006/relationships/tags" Target="../tags/tag237.xml"/><Relationship Id="rId10" Type="http://schemas.openxmlformats.org/officeDocument/2006/relationships/tags" Target="../tags/tag242.xml"/><Relationship Id="rId4" Type="http://schemas.openxmlformats.org/officeDocument/2006/relationships/tags" Target="../tags/tag236.xml"/><Relationship Id="rId9" Type="http://schemas.openxmlformats.org/officeDocument/2006/relationships/tags" Target="../tags/tag24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252.xml"/><Relationship Id="rId13" Type="http://schemas.openxmlformats.org/officeDocument/2006/relationships/image" Target="../media/image10.jpeg"/><Relationship Id="rId3" Type="http://schemas.openxmlformats.org/officeDocument/2006/relationships/tags" Target="../tags/tag247.xml"/><Relationship Id="rId7" Type="http://schemas.openxmlformats.org/officeDocument/2006/relationships/tags" Target="../tags/tag251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6" Type="http://schemas.openxmlformats.org/officeDocument/2006/relationships/tags" Target="../tags/tag250.xml"/><Relationship Id="rId11" Type="http://schemas.openxmlformats.org/officeDocument/2006/relationships/tags" Target="../tags/tag255.xml"/><Relationship Id="rId5" Type="http://schemas.openxmlformats.org/officeDocument/2006/relationships/tags" Target="../tags/tag249.xml"/><Relationship Id="rId10" Type="http://schemas.openxmlformats.org/officeDocument/2006/relationships/tags" Target="../tags/tag254.xml"/><Relationship Id="rId4" Type="http://schemas.openxmlformats.org/officeDocument/2006/relationships/tags" Target="../tags/tag248.xml"/><Relationship Id="rId9" Type="http://schemas.openxmlformats.org/officeDocument/2006/relationships/tags" Target="../tags/tag253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58.xml"/><Relationship Id="rId7" Type="http://schemas.openxmlformats.org/officeDocument/2006/relationships/tags" Target="../tags/tag262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70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265.xml"/><Relationship Id="rId7" Type="http://schemas.openxmlformats.org/officeDocument/2006/relationships/tags" Target="../tags/tag269.xml"/><Relationship Id="rId12" Type="http://schemas.openxmlformats.org/officeDocument/2006/relationships/tags" Target="../tags/tag274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tags" Target="../tags/tag268.xml"/><Relationship Id="rId11" Type="http://schemas.openxmlformats.org/officeDocument/2006/relationships/tags" Target="../tags/tag273.xml"/><Relationship Id="rId5" Type="http://schemas.openxmlformats.org/officeDocument/2006/relationships/tags" Target="../tags/tag267.xml"/><Relationship Id="rId10" Type="http://schemas.openxmlformats.org/officeDocument/2006/relationships/tags" Target="../tags/tag272.xml"/><Relationship Id="rId4" Type="http://schemas.openxmlformats.org/officeDocument/2006/relationships/tags" Target="../tags/tag266.xml"/><Relationship Id="rId9" Type="http://schemas.openxmlformats.org/officeDocument/2006/relationships/tags" Target="../tags/tag271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282.xml"/><Relationship Id="rId3" Type="http://schemas.openxmlformats.org/officeDocument/2006/relationships/tags" Target="../tags/tag277.xml"/><Relationship Id="rId7" Type="http://schemas.openxmlformats.org/officeDocument/2006/relationships/tags" Target="../tags/tag281.xml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tags" Target="../tags/tag280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279.xml"/><Relationship Id="rId10" Type="http://schemas.openxmlformats.org/officeDocument/2006/relationships/tags" Target="../tags/tag284.xml"/><Relationship Id="rId4" Type="http://schemas.openxmlformats.org/officeDocument/2006/relationships/tags" Target="../tags/tag278.xml"/><Relationship Id="rId9" Type="http://schemas.openxmlformats.org/officeDocument/2006/relationships/tags" Target="../tags/tag28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92.xml"/><Relationship Id="rId3" Type="http://schemas.openxmlformats.org/officeDocument/2006/relationships/tags" Target="../tags/tag287.xml"/><Relationship Id="rId7" Type="http://schemas.openxmlformats.org/officeDocument/2006/relationships/tags" Target="../tags/tag291.xml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6" Type="http://schemas.openxmlformats.org/officeDocument/2006/relationships/tags" Target="../tags/tag290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289.xml"/><Relationship Id="rId10" Type="http://schemas.openxmlformats.org/officeDocument/2006/relationships/tags" Target="../tags/tag294.xml"/><Relationship Id="rId4" Type="http://schemas.openxmlformats.org/officeDocument/2006/relationships/tags" Target="../tags/tag288.xml"/><Relationship Id="rId9" Type="http://schemas.openxmlformats.org/officeDocument/2006/relationships/tags" Target="../tags/tag293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302.xml"/><Relationship Id="rId3" Type="http://schemas.openxmlformats.org/officeDocument/2006/relationships/tags" Target="../tags/tag297.xml"/><Relationship Id="rId7" Type="http://schemas.openxmlformats.org/officeDocument/2006/relationships/tags" Target="../tags/tag301.xml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tags" Target="../tags/tag300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299.xml"/><Relationship Id="rId10" Type="http://schemas.openxmlformats.org/officeDocument/2006/relationships/tags" Target="../tags/tag304.xml"/><Relationship Id="rId4" Type="http://schemas.openxmlformats.org/officeDocument/2006/relationships/tags" Target="../tags/tag298.xml"/><Relationship Id="rId9" Type="http://schemas.openxmlformats.org/officeDocument/2006/relationships/tags" Target="../tags/tag303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312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307.xml"/><Relationship Id="rId7" Type="http://schemas.openxmlformats.org/officeDocument/2006/relationships/tags" Target="../tags/tag311.xml"/><Relationship Id="rId12" Type="http://schemas.openxmlformats.org/officeDocument/2006/relationships/tags" Target="../tags/tag316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6" Type="http://schemas.openxmlformats.org/officeDocument/2006/relationships/tags" Target="../tags/tag310.xml"/><Relationship Id="rId11" Type="http://schemas.openxmlformats.org/officeDocument/2006/relationships/tags" Target="../tags/tag315.xml"/><Relationship Id="rId5" Type="http://schemas.openxmlformats.org/officeDocument/2006/relationships/tags" Target="../tags/tag309.xml"/><Relationship Id="rId10" Type="http://schemas.openxmlformats.org/officeDocument/2006/relationships/tags" Target="../tags/tag314.xml"/><Relationship Id="rId4" Type="http://schemas.openxmlformats.org/officeDocument/2006/relationships/tags" Target="../tags/tag308.xml"/><Relationship Id="rId9" Type="http://schemas.openxmlformats.org/officeDocument/2006/relationships/tags" Target="../tags/tag313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324.xml"/><Relationship Id="rId3" Type="http://schemas.openxmlformats.org/officeDocument/2006/relationships/tags" Target="../tags/tag319.xml"/><Relationship Id="rId7" Type="http://schemas.openxmlformats.org/officeDocument/2006/relationships/tags" Target="../tags/tag323.xml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320.xml"/><Relationship Id="rId9" Type="http://schemas.openxmlformats.org/officeDocument/2006/relationships/tags" Target="../tags/tag32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36.xml"/><Relationship Id="rId4" Type="http://schemas.openxmlformats.org/officeDocument/2006/relationships/tags" Target="../tags/tag335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image" Target="../media/image3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32.xml"/><Relationship Id="rId10" Type="http://schemas.openxmlformats.org/officeDocument/2006/relationships/image" Target="../media/image2.png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41.xml"/><Relationship Id="rId4" Type="http://schemas.openxmlformats.org/officeDocument/2006/relationships/tags" Target="../tags/tag340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46.xml"/><Relationship Id="rId4" Type="http://schemas.openxmlformats.org/officeDocument/2006/relationships/tags" Target="../tags/tag34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34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tags" Target="../tags/tag360.xml"/><Relationship Id="rId3" Type="http://schemas.openxmlformats.org/officeDocument/2006/relationships/tags" Target="../tags/tag355.xml"/><Relationship Id="rId7" Type="http://schemas.openxmlformats.org/officeDocument/2006/relationships/tags" Target="../tags/tag359.xml"/><Relationship Id="rId2" Type="http://schemas.openxmlformats.org/officeDocument/2006/relationships/tags" Target="../tags/tag354.xml"/><Relationship Id="rId1" Type="http://schemas.openxmlformats.org/officeDocument/2006/relationships/tags" Target="../tags/tag353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9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" Type="http://schemas.openxmlformats.org/officeDocument/2006/relationships/tags" Target="../tags/tag361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36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" Type="http://schemas.openxmlformats.org/officeDocument/2006/relationships/tags" Target="../tags/tag365.xml"/><Relationship Id="rId4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370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69.xml"/><Relationship Id="rId1" Type="http://schemas.openxmlformats.org/officeDocument/2006/relationships/tags" Target="../tags/tag368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" Type="http://schemas.openxmlformats.org/officeDocument/2006/relationships/tags" Target="../tags/tag374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78.xml"/><Relationship Id="rId4" Type="http://schemas.openxmlformats.org/officeDocument/2006/relationships/tags" Target="../tags/tag377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38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87.xml"/><Relationship Id="rId4" Type="http://schemas.openxmlformats.org/officeDocument/2006/relationships/tags" Target="../tags/tag38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40.xml"/><Relationship Id="rId15" Type="http://schemas.openxmlformats.org/officeDocument/2006/relationships/image" Target="file:///C:\Users\1V994W2\PycharmProjects\PPT_Background_Generation/pic_temp/1_pic_quater_right_up.png" TargetMode="Externa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2.png"/><Relationship Id="rId5" Type="http://schemas.openxmlformats.org/officeDocument/2006/relationships/tags" Target="../tags/tag50.xml"/><Relationship Id="rId10" Type="http://schemas.openxmlformats.org/officeDocument/2006/relationships/image" Target="file:///C:\Users\1V994W2\Documents\Tencent%20Files\574576071\FileRecv\&#25340;&#35013;&#32032;&#26448;\forleft%20-22\\44\subject_holdleft_221,120,76_0_staid_full_0.png" TargetMode="External"/><Relationship Id="rId4" Type="http://schemas.openxmlformats.org/officeDocument/2006/relationships/tags" Target="../tags/tag49.xml"/><Relationship Id="rId9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image" Target="../media/image3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60.xml"/><Relationship Id="rId10" Type="http://schemas.openxmlformats.org/officeDocument/2006/relationships/image" Target="../media/image2.png"/><Relationship Id="rId4" Type="http://schemas.openxmlformats.org/officeDocument/2006/relationships/tags" Target="../tags/tag59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3.png"/><Relationship Id="rId5" Type="http://schemas.openxmlformats.org/officeDocument/2006/relationships/tags" Target="../tags/tag68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67.xml"/><Relationship Id="rId9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62317" y="4110038"/>
            <a:ext cx="4825365" cy="4940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6"/>
            </p:custDataLst>
          </p:nvPr>
        </p:nvSpPr>
        <p:spPr>
          <a:xfrm>
            <a:off x="762318" y="2934654"/>
            <a:ext cx="4825365" cy="970915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5400" b="0" spc="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7"/>
            </p:custDataLst>
          </p:nvPr>
        </p:nvSpPr>
        <p:spPr>
          <a:xfrm>
            <a:off x="762317" y="4113848"/>
            <a:ext cx="4825364" cy="490220"/>
          </a:xfrm>
        </p:spPr>
        <p:txBody>
          <a:bodyPr vert="horz" wrap="square" lIns="90170" tIns="46990" rIns="90170" bIns="4699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6" hasCustomPrompt="1"/>
            <p:custDataLst>
              <p:tags r:id="rId5"/>
            </p:custDataLst>
          </p:nvPr>
        </p:nvSpPr>
        <p:spPr>
          <a:xfrm>
            <a:off x="1014412" y="4050665"/>
            <a:ext cx="2011680" cy="408940"/>
          </a:xfrm>
          <a:prstGeom prst="rect">
            <a:avLst/>
          </a:prstGeom>
        </p:spPr>
        <p:txBody>
          <a:bodyPr vert="horz" wrap="square" lIns="90170" tIns="46990" rIns="90170" bIns="46990" anchor="ctr" anchorCtr="0">
            <a:normAutofit/>
          </a:bodyPr>
          <a:lstStyle>
            <a:lvl1pPr marL="342900" marR="0" indent="-342900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600" b="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单击此处编辑文本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 hasCustomPrompt="1"/>
            <p:custDataLst>
              <p:tags r:id="rId6"/>
            </p:custDataLst>
          </p:nvPr>
        </p:nvSpPr>
        <p:spPr>
          <a:xfrm>
            <a:off x="1014412" y="4525645"/>
            <a:ext cx="2011680" cy="408940"/>
          </a:xfrm>
          <a:prstGeom prst="rect">
            <a:avLst/>
          </a:prstGeom>
        </p:spPr>
        <p:txBody>
          <a:bodyPr vert="horz" wrap="square" lIns="90170" tIns="46990" rIns="90170" bIns="46990" anchor="ctr" anchorCtr="0">
            <a:normAutofit/>
          </a:bodyPr>
          <a:lstStyle>
            <a:lvl1pPr marL="342900" marR="0" indent="-342900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600" b="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单击此处编辑文本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7"/>
            </p:custDataLst>
          </p:nvPr>
        </p:nvSpPr>
        <p:spPr>
          <a:xfrm>
            <a:off x="1014095" y="3223260"/>
            <a:ext cx="4352290" cy="623570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457200" marR="0" indent="-45720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/>
              <a:t>单击此处编辑文本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8"/>
            </p:custDataLst>
          </p:nvPr>
        </p:nvSpPr>
        <p:spPr>
          <a:xfrm>
            <a:off x="1006792" y="1923415"/>
            <a:ext cx="4359910" cy="1172210"/>
          </a:xfrm>
        </p:spPr>
        <p:txBody>
          <a:bodyPr vert="horz" wrap="square" lIns="90170" tIns="46990" rIns="90170" bIns="4699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0"/>
            <a:ext cx="10852237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18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/>
          <p:nvPr userDrawn="1">
            <p:custDataLst>
              <p:tags r:id="rId2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239851"/>
            <a:ext cx="720090" cy="61815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094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5467164"/>
            <a:ext cx="1620202" cy="139083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3711"/>
            <a:ext cx="1620202" cy="12642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2502407"/>
            <a:ext cx="553720" cy="533400"/>
          </a:xfrm>
          <a:custGeom>
            <a:avLst/>
            <a:gdLst/>
            <a:ahLst/>
            <a:cxnLst/>
            <a:rect l="l" t="t" r="r" b="b"/>
            <a:pathLst>
              <a:path w="553720" h="533400">
                <a:moveTo>
                  <a:pt x="0" y="0"/>
                </a:moveTo>
                <a:lnTo>
                  <a:pt x="553212" y="0"/>
                </a:lnTo>
                <a:lnTo>
                  <a:pt x="553212" y="533400"/>
                </a:lnTo>
                <a:lnTo>
                  <a:pt x="0" y="533400"/>
                </a:lnTo>
                <a:lnTo>
                  <a:pt x="0" y="0"/>
                </a:lnTo>
                <a:close/>
              </a:path>
            </a:pathLst>
          </a:custGeom>
          <a:solidFill>
            <a:srgbClr val="FB6A01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1640311" y="3162300"/>
            <a:ext cx="551815" cy="533400"/>
          </a:xfrm>
          <a:custGeom>
            <a:avLst/>
            <a:gdLst/>
            <a:ahLst/>
            <a:cxnLst/>
            <a:rect l="l" t="t" r="r" b="b"/>
            <a:pathLst>
              <a:path w="551815" h="533400">
                <a:moveTo>
                  <a:pt x="0" y="0"/>
                </a:moveTo>
                <a:lnTo>
                  <a:pt x="551688" y="0"/>
                </a:lnTo>
                <a:lnTo>
                  <a:pt x="551688" y="533400"/>
                </a:lnTo>
                <a:lnTo>
                  <a:pt x="0" y="533400"/>
                </a:lnTo>
                <a:lnTo>
                  <a:pt x="0" y="0"/>
                </a:lnTo>
                <a:close/>
              </a:path>
            </a:pathLst>
          </a:custGeom>
          <a:solidFill>
            <a:srgbClr val="FB6A01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368028" y="4062361"/>
            <a:ext cx="289560" cy="290195"/>
          </a:xfrm>
          <a:custGeom>
            <a:avLst/>
            <a:gdLst/>
            <a:ahLst/>
            <a:cxnLst/>
            <a:rect l="l" t="t" r="r" b="b"/>
            <a:pathLst>
              <a:path w="289560" h="290195">
                <a:moveTo>
                  <a:pt x="144322" y="290004"/>
                </a:moveTo>
                <a:lnTo>
                  <a:pt x="98489" y="282611"/>
                </a:lnTo>
                <a:lnTo>
                  <a:pt x="58704" y="262027"/>
                </a:lnTo>
                <a:lnTo>
                  <a:pt x="27446" y="230723"/>
                </a:lnTo>
                <a:lnTo>
                  <a:pt x="7062" y="191037"/>
                </a:lnTo>
                <a:lnTo>
                  <a:pt x="0" y="145402"/>
                </a:lnTo>
                <a:lnTo>
                  <a:pt x="7062" y="99376"/>
                </a:lnTo>
                <a:lnTo>
                  <a:pt x="27446" y="59453"/>
                </a:lnTo>
                <a:lnTo>
                  <a:pt x="58730" y="28003"/>
                </a:lnTo>
                <a:lnTo>
                  <a:pt x="98515" y="7392"/>
                </a:lnTo>
                <a:lnTo>
                  <a:pt x="144322" y="0"/>
                </a:lnTo>
                <a:lnTo>
                  <a:pt x="190163" y="7395"/>
                </a:lnTo>
                <a:lnTo>
                  <a:pt x="229989" y="28003"/>
                </a:lnTo>
                <a:lnTo>
                  <a:pt x="261354" y="59368"/>
                </a:lnTo>
                <a:lnTo>
                  <a:pt x="281939" y="99174"/>
                </a:lnTo>
                <a:lnTo>
                  <a:pt x="289332" y="145008"/>
                </a:lnTo>
                <a:lnTo>
                  <a:pt x="281939" y="190836"/>
                </a:lnTo>
                <a:lnTo>
                  <a:pt x="261354" y="230638"/>
                </a:lnTo>
                <a:lnTo>
                  <a:pt x="229964" y="262027"/>
                </a:lnTo>
                <a:lnTo>
                  <a:pt x="190138" y="282615"/>
                </a:lnTo>
                <a:lnTo>
                  <a:pt x="144322" y="290004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458200" y="5047488"/>
            <a:ext cx="217538" cy="21751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227253" y="3760012"/>
            <a:ext cx="290195" cy="290195"/>
          </a:xfrm>
          <a:custGeom>
            <a:avLst/>
            <a:gdLst/>
            <a:ahLst/>
            <a:cxnLst/>
            <a:rect l="l" t="t" r="r" b="b"/>
            <a:pathLst>
              <a:path w="290195" h="290195">
                <a:moveTo>
                  <a:pt x="144868" y="290018"/>
                </a:moveTo>
                <a:lnTo>
                  <a:pt x="99036" y="282621"/>
                </a:lnTo>
                <a:lnTo>
                  <a:pt x="59237" y="262004"/>
                </a:lnTo>
                <a:lnTo>
                  <a:pt x="27868" y="230529"/>
                </a:lnTo>
                <a:lnTo>
                  <a:pt x="7324" y="190557"/>
                </a:lnTo>
                <a:lnTo>
                  <a:pt x="0" y="144449"/>
                </a:lnTo>
                <a:lnTo>
                  <a:pt x="7324" y="98888"/>
                </a:lnTo>
                <a:lnTo>
                  <a:pt x="27868" y="59247"/>
                </a:lnTo>
                <a:lnTo>
                  <a:pt x="59237" y="27942"/>
                </a:lnTo>
                <a:lnTo>
                  <a:pt x="99036" y="7388"/>
                </a:lnTo>
                <a:lnTo>
                  <a:pt x="144868" y="0"/>
                </a:lnTo>
                <a:lnTo>
                  <a:pt x="190702" y="7392"/>
                </a:lnTo>
                <a:lnTo>
                  <a:pt x="230509" y="27978"/>
                </a:lnTo>
                <a:lnTo>
                  <a:pt x="261899" y="59368"/>
                </a:lnTo>
                <a:lnTo>
                  <a:pt x="282484" y="99174"/>
                </a:lnTo>
                <a:lnTo>
                  <a:pt x="289877" y="145008"/>
                </a:lnTo>
                <a:lnTo>
                  <a:pt x="282484" y="190843"/>
                </a:lnTo>
                <a:lnTo>
                  <a:pt x="261899" y="230649"/>
                </a:lnTo>
                <a:lnTo>
                  <a:pt x="230509" y="262039"/>
                </a:lnTo>
                <a:lnTo>
                  <a:pt x="190702" y="282625"/>
                </a:lnTo>
                <a:lnTo>
                  <a:pt x="144868" y="290018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0378440" y="3415169"/>
            <a:ext cx="289560" cy="290195"/>
          </a:xfrm>
          <a:custGeom>
            <a:avLst/>
            <a:gdLst/>
            <a:ahLst/>
            <a:cxnLst/>
            <a:rect l="l" t="t" r="r" b="b"/>
            <a:pathLst>
              <a:path w="289560" h="290195">
                <a:moveTo>
                  <a:pt x="144449" y="290017"/>
                </a:moveTo>
                <a:lnTo>
                  <a:pt x="98620" y="282623"/>
                </a:lnTo>
                <a:lnTo>
                  <a:pt x="58845" y="262031"/>
                </a:lnTo>
                <a:lnTo>
                  <a:pt x="27540" y="230624"/>
                </a:lnTo>
                <a:lnTo>
                  <a:pt x="7119" y="190784"/>
                </a:lnTo>
                <a:lnTo>
                  <a:pt x="0" y="144894"/>
                </a:lnTo>
                <a:lnTo>
                  <a:pt x="7119" y="99116"/>
                </a:lnTo>
                <a:lnTo>
                  <a:pt x="27540" y="59343"/>
                </a:lnTo>
                <a:lnTo>
                  <a:pt x="58845" y="27970"/>
                </a:lnTo>
                <a:lnTo>
                  <a:pt x="98620" y="7391"/>
                </a:lnTo>
                <a:lnTo>
                  <a:pt x="144449" y="0"/>
                </a:lnTo>
                <a:lnTo>
                  <a:pt x="190284" y="7392"/>
                </a:lnTo>
                <a:lnTo>
                  <a:pt x="230091" y="27978"/>
                </a:lnTo>
                <a:lnTo>
                  <a:pt x="261481" y="59368"/>
                </a:lnTo>
                <a:lnTo>
                  <a:pt x="282066" y="99174"/>
                </a:lnTo>
                <a:lnTo>
                  <a:pt x="289459" y="145008"/>
                </a:lnTo>
                <a:lnTo>
                  <a:pt x="282066" y="190842"/>
                </a:lnTo>
                <a:lnTo>
                  <a:pt x="261481" y="230648"/>
                </a:lnTo>
                <a:lnTo>
                  <a:pt x="230091" y="262038"/>
                </a:lnTo>
                <a:lnTo>
                  <a:pt x="190284" y="282624"/>
                </a:lnTo>
                <a:lnTo>
                  <a:pt x="144449" y="290017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639811" y="2706497"/>
            <a:ext cx="290830" cy="290195"/>
          </a:xfrm>
          <a:custGeom>
            <a:avLst/>
            <a:gdLst/>
            <a:ahLst/>
            <a:cxnLst/>
            <a:rect l="l" t="t" r="r" b="b"/>
            <a:pathLst>
              <a:path w="290830" h="290195">
                <a:moveTo>
                  <a:pt x="145758" y="290005"/>
                </a:moveTo>
                <a:lnTo>
                  <a:pt x="99917" y="282612"/>
                </a:lnTo>
                <a:lnTo>
                  <a:pt x="60069" y="262021"/>
                </a:lnTo>
                <a:lnTo>
                  <a:pt x="28565" y="230617"/>
                </a:lnTo>
                <a:lnTo>
                  <a:pt x="7758" y="190785"/>
                </a:lnTo>
                <a:lnTo>
                  <a:pt x="0" y="144906"/>
                </a:lnTo>
                <a:lnTo>
                  <a:pt x="7758" y="99122"/>
                </a:lnTo>
                <a:lnTo>
                  <a:pt x="28565" y="59346"/>
                </a:lnTo>
                <a:lnTo>
                  <a:pt x="60069" y="27971"/>
                </a:lnTo>
                <a:lnTo>
                  <a:pt x="99917" y="7391"/>
                </a:lnTo>
                <a:lnTo>
                  <a:pt x="145758" y="0"/>
                </a:lnTo>
                <a:lnTo>
                  <a:pt x="191591" y="7392"/>
                </a:lnTo>
                <a:lnTo>
                  <a:pt x="231394" y="27977"/>
                </a:lnTo>
                <a:lnTo>
                  <a:pt x="262781" y="59365"/>
                </a:lnTo>
                <a:lnTo>
                  <a:pt x="283363" y="99168"/>
                </a:lnTo>
                <a:lnTo>
                  <a:pt x="290754" y="144995"/>
                </a:lnTo>
                <a:lnTo>
                  <a:pt x="283363" y="190830"/>
                </a:lnTo>
                <a:lnTo>
                  <a:pt x="262781" y="230637"/>
                </a:lnTo>
                <a:lnTo>
                  <a:pt x="231394" y="262027"/>
                </a:lnTo>
                <a:lnTo>
                  <a:pt x="191591" y="282612"/>
                </a:lnTo>
                <a:lnTo>
                  <a:pt x="145758" y="290005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9363456" y="2204999"/>
            <a:ext cx="290195" cy="290195"/>
          </a:xfrm>
          <a:custGeom>
            <a:avLst/>
            <a:gdLst/>
            <a:ahLst/>
            <a:cxnLst/>
            <a:rect l="l" t="t" r="r" b="b"/>
            <a:pathLst>
              <a:path w="290195" h="290195">
                <a:moveTo>
                  <a:pt x="144881" y="290005"/>
                </a:moveTo>
                <a:lnTo>
                  <a:pt x="99049" y="282614"/>
                </a:lnTo>
                <a:lnTo>
                  <a:pt x="59253" y="262031"/>
                </a:lnTo>
                <a:lnTo>
                  <a:pt x="27884" y="230645"/>
                </a:lnTo>
                <a:lnTo>
                  <a:pt x="7335" y="190842"/>
                </a:lnTo>
                <a:lnTo>
                  <a:pt x="0" y="145008"/>
                </a:lnTo>
                <a:lnTo>
                  <a:pt x="7335" y="99174"/>
                </a:lnTo>
                <a:lnTo>
                  <a:pt x="27884" y="59368"/>
                </a:lnTo>
                <a:lnTo>
                  <a:pt x="59253" y="27978"/>
                </a:lnTo>
                <a:lnTo>
                  <a:pt x="99049" y="7392"/>
                </a:lnTo>
                <a:lnTo>
                  <a:pt x="144881" y="0"/>
                </a:lnTo>
                <a:lnTo>
                  <a:pt x="190715" y="7392"/>
                </a:lnTo>
                <a:lnTo>
                  <a:pt x="230521" y="27978"/>
                </a:lnTo>
                <a:lnTo>
                  <a:pt x="261911" y="59368"/>
                </a:lnTo>
                <a:lnTo>
                  <a:pt x="282497" y="99174"/>
                </a:lnTo>
                <a:lnTo>
                  <a:pt x="289890" y="145008"/>
                </a:lnTo>
                <a:lnTo>
                  <a:pt x="282497" y="190842"/>
                </a:lnTo>
                <a:lnTo>
                  <a:pt x="261911" y="230645"/>
                </a:lnTo>
                <a:lnTo>
                  <a:pt x="230521" y="262031"/>
                </a:lnTo>
                <a:lnTo>
                  <a:pt x="190715" y="282614"/>
                </a:lnTo>
                <a:lnTo>
                  <a:pt x="144881" y="290005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917180" y="2228608"/>
            <a:ext cx="556260" cy="556260"/>
          </a:xfrm>
          <a:custGeom>
            <a:avLst/>
            <a:gdLst/>
            <a:ahLst/>
            <a:cxnLst/>
            <a:rect l="l" t="t" r="r" b="b"/>
            <a:pathLst>
              <a:path w="556260" h="556260">
                <a:moveTo>
                  <a:pt x="277939" y="555853"/>
                </a:moveTo>
                <a:lnTo>
                  <a:pt x="227979" y="551376"/>
                </a:lnTo>
                <a:lnTo>
                  <a:pt x="180957" y="538470"/>
                </a:lnTo>
                <a:lnTo>
                  <a:pt x="137659" y="517924"/>
                </a:lnTo>
                <a:lnTo>
                  <a:pt x="98869" y="490526"/>
                </a:lnTo>
                <a:lnTo>
                  <a:pt x="65372" y="457066"/>
                </a:lnTo>
                <a:lnTo>
                  <a:pt x="37951" y="418332"/>
                </a:lnTo>
                <a:lnTo>
                  <a:pt x="17393" y="375112"/>
                </a:lnTo>
                <a:lnTo>
                  <a:pt x="4481" y="328196"/>
                </a:lnTo>
                <a:lnTo>
                  <a:pt x="0" y="278371"/>
                </a:lnTo>
                <a:lnTo>
                  <a:pt x="3640" y="233170"/>
                </a:lnTo>
                <a:lnTo>
                  <a:pt x="14174" y="190308"/>
                </a:lnTo>
                <a:lnTo>
                  <a:pt x="31028" y="150357"/>
                </a:lnTo>
                <a:lnTo>
                  <a:pt x="53630" y="113883"/>
                </a:lnTo>
                <a:lnTo>
                  <a:pt x="81410" y="81459"/>
                </a:lnTo>
                <a:lnTo>
                  <a:pt x="113840" y="53624"/>
                </a:lnTo>
                <a:lnTo>
                  <a:pt x="150239" y="31022"/>
                </a:lnTo>
                <a:lnTo>
                  <a:pt x="190103" y="14169"/>
                </a:lnTo>
                <a:lnTo>
                  <a:pt x="232861" y="3637"/>
                </a:lnTo>
                <a:lnTo>
                  <a:pt x="277939" y="0"/>
                </a:lnTo>
                <a:lnTo>
                  <a:pt x="323022" y="3638"/>
                </a:lnTo>
                <a:lnTo>
                  <a:pt x="365794" y="14172"/>
                </a:lnTo>
                <a:lnTo>
                  <a:pt x="405682" y="31034"/>
                </a:lnTo>
                <a:lnTo>
                  <a:pt x="442112" y="53652"/>
                </a:lnTo>
                <a:lnTo>
                  <a:pt x="474511" y="81459"/>
                </a:lnTo>
                <a:lnTo>
                  <a:pt x="502242" y="113787"/>
                </a:lnTo>
                <a:lnTo>
                  <a:pt x="524845" y="150204"/>
                </a:lnTo>
                <a:lnTo>
                  <a:pt x="541698" y="190081"/>
                </a:lnTo>
                <a:lnTo>
                  <a:pt x="552229" y="232846"/>
                </a:lnTo>
                <a:lnTo>
                  <a:pt x="555867" y="277926"/>
                </a:lnTo>
                <a:lnTo>
                  <a:pt x="552229" y="323007"/>
                </a:lnTo>
                <a:lnTo>
                  <a:pt x="541698" y="365772"/>
                </a:lnTo>
                <a:lnTo>
                  <a:pt x="524845" y="405649"/>
                </a:lnTo>
                <a:lnTo>
                  <a:pt x="502242" y="442065"/>
                </a:lnTo>
                <a:lnTo>
                  <a:pt x="474463" y="474449"/>
                </a:lnTo>
                <a:lnTo>
                  <a:pt x="442079" y="502229"/>
                </a:lnTo>
                <a:lnTo>
                  <a:pt x="405662" y="524831"/>
                </a:lnTo>
                <a:lnTo>
                  <a:pt x="365785" y="541684"/>
                </a:lnTo>
                <a:lnTo>
                  <a:pt x="323021" y="552215"/>
                </a:lnTo>
                <a:lnTo>
                  <a:pt x="277939" y="555853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9617964" y="4738547"/>
            <a:ext cx="290830" cy="290195"/>
          </a:xfrm>
          <a:custGeom>
            <a:avLst/>
            <a:gdLst/>
            <a:ahLst/>
            <a:cxnLst/>
            <a:rect l="l" t="t" r="r" b="b"/>
            <a:pathLst>
              <a:path w="290830" h="290195">
                <a:moveTo>
                  <a:pt x="145275" y="290004"/>
                </a:moveTo>
                <a:lnTo>
                  <a:pt x="99439" y="282607"/>
                </a:lnTo>
                <a:lnTo>
                  <a:pt x="59617" y="261988"/>
                </a:lnTo>
                <a:lnTo>
                  <a:pt x="28187" y="230501"/>
                </a:lnTo>
                <a:lnTo>
                  <a:pt x="7522" y="190503"/>
                </a:lnTo>
                <a:lnTo>
                  <a:pt x="0" y="144348"/>
                </a:lnTo>
                <a:lnTo>
                  <a:pt x="7522" y="98836"/>
                </a:lnTo>
                <a:lnTo>
                  <a:pt x="28187" y="59225"/>
                </a:lnTo>
                <a:lnTo>
                  <a:pt x="59617" y="27935"/>
                </a:lnTo>
                <a:lnTo>
                  <a:pt x="99439" y="7387"/>
                </a:lnTo>
                <a:lnTo>
                  <a:pt x="145275" y="0"/>
                </a:lnTo>
                <a:lnTo>
                  <a:pt x="191108" y="7392"/>
                </a:lnTo>
                <a:lnTo>
                  <a:pt x="230912" y="27978"/>
                </a:lnTo>
                <a:lnTo>
                  <a:pt x="262298" y="59368"/>
                </a:lnTo>
                <a:lnTo>
                  <a:pt x="282880" y="99174"/>
                </a:lnTo>
                <a:lnTo>
                  <a:pt x="290272" y="145008"/>
                </a:lnTo>
                <a:lnTo>
                  <a:pt x="282880" y="190841"/>
                </a:lnTo>
                <a:lnTo>
                  <a:pt x="262298" y="230644"/>
                </a:lnTo>
                <a:lnTo>
                  <a:pt x="230912" y="262030"/>
                </a:lnTo>
                <a:lnTo>
                  <a:pt x="191108" y="282613"/>
                </a:lnTo>
                <a:lnTo>
                  <a:pt x="145275" y="290004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218931" y="4706810"/>
            <a:ext cx="290195" cy="290195"/>
          </a:xfrm>
          <a:custGeom>
            <a:avLst/>
            <a:gdLst/>
            <a:ahLst/>
            <a:cxnLst/>
            <a:rect l="l" t="t" r="r" b="b"/>
            <a:pathLst>
              <a:path w="290195" h="290195">
                <a:moveTo>
                  <a:pt x="144932" y="290004"/>
                </a:moveTo>
                <a:lnTo>
                  <a:pt x="99089" y="282613"/>
                </a:lnTo>
                <a:lnTo>
                  <a:pt x="59297" y="262068"/>
                </a:lnTo>
                <a:lnTo>
                  <a:pt x="27918" y="230773"/>
                </a:lnTo>
                <a:lnTo>
                  <a:pt x="7355" y="191146"/>
                </a:lnTo>
                <a:lnTo>
                  <a:pt x="0" y="145605"/>
                </a:lnTo>
                <a:lnTo>
                  <a:pt x="7355" y="99480"/>
                </a:lnTo>
                <a:lnTo>
                  <a:pt x="27918" y="59497"/>
                </a:lnTo>
                <a:lnTo>
                  <a:pt x="59297" y="28016"/>
                </a:lnTo>
                <a:lnTo>
                  <a:pt x="99128" y="7392"/>
                </a:lnTo>
                <a:lnTo>
                  <a:pt x="144932" y="0"/>
                </a:lnTo>
                <a:lnTo>
                  <a:pt x="190774" y="7397"/>
                </a:lnTo>
                <a:lnTo>
                  <a:pt x="230568" y="27978"/>
                </a:lnTo>
                <a:lnTo>
                  <a:pt x="261954" y="59368"/>
                </a:lnTo>
                <a:lnTo>
                  <a:pt x="282537" y="99174"/>
                </a:lnTo>
                <a:lnTo>
                  <a:pt x="289928" y="145008"/>
                </a:lnTo>
                <a:lnTo>
                  <a:pt x="282537" y="190841"/>
                </a:lnTo>
                <a:lnTo>
                  <a:pt x="261954" y="230644"/>
                </a:lnTo>
                <a:lnTo>
                  <a:pt x="230568" y="262030"/>
                </a:lnTo>
                <a:lnTo>
                  <a:pt x="190735" y="282617"/>
                </a:lnTo>
                <a:lnTo>
                  <a:pt x="144932" y="290004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5835396" y="4132859"/>
            <a:ext cx="290830" cy="290195"/>
          </a:xfrm>
          <a:custGeom>
            <a:avLst/>
            <a:gdLst/>
            <a:ahLst/>
            <a:cxnLst/>
            <a:rect l="l" t="t" r="r" b="b"/>
            <a:pathLst>
              <a:path w="290830" h="290195">
                <a:moveTo>
                  <a:pt x="145746" y="290017"/>
                </a:moveTo>
                <a:lnTo>
                  <a:pt x="99905" y="282624"/>
                </a:lnTo>
                <a:lnTo>
                  <a:pt x="60057" y="262038"/>
                </a:lnTo>
                <a:lnTo>
                  <a:pt x="28555" y="230648"/>
                </a:lnTo>
                <a:lnTo>
                  <a:pt x="7752" y="190842"/>
                </a:lnTo>
                <a:lnTo>
                  <a:pt x="0" y="145008"/>
                </a:lnTo>
                <a:lnTo>
                  <a:pt x="7752" y="99174"/>
                </a:lnTo>
                <a:lnTo>
                  <a:pt x="28555" y="59368"/>
                </a:lnTo>
                <a:lnTo>
                  <a:pt x="60057" y="27978"/>
                </a:lnTo>
                <a:lnTo>
                  <a:pt x="99905" y="7392"/>
                </a:lnTo>
                <a:lnTo>
                  <a:pt x="145746" y="0"/>
                </a:lnTo>
                <a:lnTo>
                  <a:pt x="191580" y="7392"/>
                </a:lnTo>
                <a:lnTo>
                  <a:pt x="231386" y="27978"/>
                </a:lnTo>
                <a:lnTo>
                  <a:pt x="262776" y="59368"/>
                </a:lnTo>
                <a:lnTo>
                  <a:pt x="283362" y="99174"/>
                </a:lnTo>
                <a:lnTo>
                  <a:pt x="290754" y="145008"/>
                </a:lnTo>
                <a:lnTo>
                  <a:pt x="283362" y="190842"/>
                </a:lnTo>
                <a:lnTo>
                  <a:pt x="262776" y="230648"/>
                </a:lnTo>
                <a:lnTo>
                  <a:pt x="231386" y="262038"/>
                </a:lnTo>
                <a:lnTo>
                  <a:pt x="191580" y="282624"/>
                </a:lnTo>
                <a:lnTo>
                  <a:pt x="145746" y="290017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9907523" y="2571813"/>
            <a:ext cx="290830" cy="290195"/>
          </a:xfrm>
          <a:custGeom>
            <a:avLst/>
            <a:gdLst/>
            <a:ahLst/>
            <a:cxnLst/>
            <a:rect l="l" t="t" r="r" b="b"/>
            <a:pathLst>
              <a:path w="290830" h="290195">
                <a:moveTo>
                  <a:pt x="145720" y="290005"/>
                </a:moveTo>
                <a:lnTo>
                  <a:pt x="99872" y="282612"/>
                </a:lnTo>
                <a:lnTo>
                  <a:pt x="60034" y="262058"/>
                </a:lnTo>
                <a:lnTo>
                  <a:pt x="28535" y="230741"/>
                </a:lnTo>
                <a:lnTo>
                  <a:pt x="7739" y="191077"/>
                </a:lnTo>
                <a:lnTo>
                  <a:pt x="0" y="145479"/>
                </a:lnTo>
                <a:lnTo>
                  <a:pt x="7739" y="99415"/>
                </a:lnTo>
                <a:lnTo>
                  <a:pt x="28535" y="59469"/>
                </a:lnTo>
                <a:lnTo>
                  <a:pt x="60034" y="28008"/>
                </a:lnTo>
                <a:lnTo>
                  <a:pt x="99903" y="7392"/>
                </a:lnTo>
                <a:lnTo>
                  <a:pt x="145720" y="0"/>
                </a:lnTo>
                <a:lnTo>
                  <a:pt x="191562" y="7396"/>
                </a:lnTo>
                <a:lnTo>
                  <a:pt x="231361" y="27978"/>
                </a:lnTo>
                <a:lnTo>
                  <a:pt x="262751" y="59368"/>
                </a:lnTo>
                <a:lnTo>
                  <a:pt x="283336" y="99174"/>
                </a:lnTo>
                <a:lnTo>
                  <a:pt x="290729" y="145008"/>
                </a:lnTo>
                <a:lnTo>
                  <a:pt x="283336" y="190837"/>
                </a:lnTo>
                <a:lnTo>
                  <a:pt x="262751" y="230639"/>
                </a:lnTo>
                <a:lnTo>
                  <a:pt x="231361" y="262028"/>
                </a:lnTo>
                <a:lnTo>
                  <a:pt x="191531" y="282616"/>
                </a:lnTo>
                <a:lnTo>
                  <a:pt x="145720" y="290005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0850880" y="2965932"/>
            <a:ext cx="241680" cy="24166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826752" y="2774429"/>
            <a:ext cx="677545" cy="676910"/>
          </a:xfrm>
          <a:custGeom>
            <a:avLst/>
            <a:gdLst/>
            <a:ahLst/>
            <a:cxnLst/>
            <a:rect l="l" t="t" r="r" b="b"/>
            <a:pathLst>
              <a:path w="677545" h="676910">
                <a:moveTo>
                  <a:pt x="338861" y="676694"/>
                </a:moveTo>
                <a:lnTo>
                  <a:pt x="292946" y="673605"/>
                </a:lnTo>
                <a:lnTo>
                  <a:pt x="248902" y="664607"/>
                </a:lnTo>
                <a:lnTo>
                  <a:pt x="207129" y="650104"/>
                </a:lnTo>
                <a:lnTo>
                  <a:pt x="168030" y="630499"/>
                </a:lnTo>
                <a:lnTo>
                  <a:pt x="132008" y="606194"/>
                </a:lnTo>
                <a:lnTo>
                  <a:pt x="99550" y="577688"/>
                </a:lnTo>
                <a:lnTo>
                  <a:pt x="70912" y="545249"/>
                </a:lnTo>
                <a:lnTo>
                  <a:pt x="46558" y="509340"/>
                </a:lnTo>
                <a:lnTo>
                  <a:pt x="26888" y="470364"/>
                </a:lnTo>
                <a:lnTo>
                  <a:pt x="12304" y="428729"/>
                </a:lnTo>
                <a:lnTo>
                  <a:pt x="3208" y="384840"/>
                </a:lnTo>
                <a:lnTo>
                  <a:pt x="0" y="339102"/>
                </a:lnTo>
                <a:lnTo>
                  <a:pt x="3208" y="293017"/>
                </a:lnTo>
                <a:lnTo>
                  <a:pt x="12304" y="248839"/>
                </a:lnTo>
                <a:lnTo>
                  <a:pt x="26888" y="206966"/>
                </a:lnTo>
                <a:lnTo>
                  <a:pt x="46558" y="167801"/>
                </a:lnTo>
                <a:lnTo>
                  <a:pt x="70912" y="131744"/>
                </a:lnTo>
                <a:lnTo>
                  <a:pt x="99550" y="99194"/>
                </a:lnTo>
                <a:lnTo>
                  <a:pt x="132150" y="70500"/>
                </a:lnTo>
                <a:lnTo>
                  <a:pt x="168127" y="46195"/>
                </a:lnTo>
                <a:lnTo>
                  <a:pt x="207186" y="26589"/>
                </a:lnTo>
                <a:lnTo>
                  <a:pt x="248929" y="12086"/>
                </a:lnTo>
                <a:lnTo>
                  <a:pt x="292955" y="3088"/>
                </a:lnTo>
                <a:lnTo>
                  <a:pt x="338861" y="0"/>
                </a:lnTo>
                <a:lnTo>
                  <a:pt x="384775" y="3089"/>
                </a:lnTo>
                <a:lnTo>
                  <a:pt x="428818" y="12089"/>
                </a:lnTo>
                <a:lnTo>
                  <a:pt x="470585" y="26601"/>
                </a:lnTo>
                <a:lnTo>
                  <a:pt x="509672" y="46222"/>
                </a:lnTo>
                <a:lnTo>
                  <a:pt x="545676" y="70554"/>
                </a:lnTo>
                <a:lnTo>
                  <a:pt x="578107" y="99101"/>
                </a:lnTo>
                <a:lnTo>
                  <a:pt x="606706" y="131595"/>
                </a:lnTo>
                <a:lnTo>
                  <a:pt x="631010" y="167579"/>
                </a:lnTo>
                <a:lnTo>
                  <a:pt x="650614" y="206650"/>
                </a:lnTo>
                <a:lnTo>
                  <a:pt x="665116" y="248405"/>
                </a:lnTo>
                <a:lnTo>
                  <a:pt x="674113" y="292440"/>
                </a:lnTo>
                <a:lnTo>
                  <a:pt x="677202" y="338353"/>
                </a:lnTo>
                <a:lnTo>
                  <a:pt x="674113" y="384263"/>
                </a:lnTo>
                <a:lnTo>
                  <a:pt x="665116" y="428295"/>
                </a:lnTo>
                <a:lnTo>
                  <a:pt x="650614" y="470048"/>
                </a:lnTo>
                <a:lnTo>
                  <a:pt x="631010" y="509118"/>
                </a:lnTo>
                <a:lnTo>
                  <a:pt x="606706" y="545101"/>
                </a:lnTo>
                <a:lnTo>
                  <a:pt x="578107" y="577594"/>
                </a:lnTo>
                <a:lnTo>
                  <a:pt x="545534" y="606249"/>
                </a:lnTo>
                <a:lnTo>
                  <a:pt x="509576" y="630527"/>
                </a:lnTo>
                <a:lnTo>
                  <a:pt x="470528" y="650116"/>
                </a:lnTo>
                <a:lnTo>
                  <a:pt x="428791" y="664611"/>
                </a:lnTo>
                <a:lnTo>
                  <a:pt x="384767" y="673605"/>
                </a:lnTo>
                <a:lnTo>
                  <a:pt x="338861" y="676694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882128" y="2861817"/>
            <a:ext cx="434340" cy="435609"/>
          </a:xfrm>
          <a:custGeom>
            <a:avLst/>
            <a:gdLst/>
            <a:ahLst/>
            <a:cxnLst/>
            <a:rect l="l" t="t" r="r" b="b"/>
            <a:pathLst>
              <a:path w="434340" h="435609">
                <a:moveTo>
                  <a:pt x="216801" y="435012"/>
                </a:moveTo>
                <a:lnTo>
                  <a:pt x="166929" y="429268"/>
                </a:lnTo>
                <a:lnTo>
                  <a:pt x="121144" y="412906"/>
                </a:lnTo>
                <a:lnTo>
                  <a:pt x="80823" y="387285"/>
                </a:lnTo>
                <a:lnTo>
                  <a:pt x="47215" y="353675"/>
                </a:lnTo>
                <a:lnTo>
                  <a:pt x="21663" y="313411"/>
                </a:lnTo>
                <a:lnTo>
                  <a:pt x="5485" y="267808"/>
                </a:lnTo>
                <a:lnTo>
                  <a:pt x="0" y="218184"/>
                </a:lnTo>
                <a:lnTo>
                  <a:pt x="5485" y="168062"/>
                </a:lnTo>
                <a:lnTo>
                  <a:pt x="21663" y="122101"/>
                </a:lnTo>
                <a:lnTo>
                  <a:pt x="47215" y="81595"/>
                </a:lnTo>
                <a:lnTo>
                  <a:pt x="80823" y="47838"/>
                </a:lnTo>
                <a:lnTo>
                  <a:pt x="121213" y="22108"/>
                </a:lnTo>
                <a:lnTo>
                  <a:pt x="166951" y="5744"/>
                </a:lnTo>
                <a:lnTo>
                  <a:pt x="216801" y="0"/>
                </a:lnTo>
                <a:lnTo>
                  <a:pt x="266680" y="5746"/>
                </a:lnTo>
                <a:lnTo>
                  <a:pt x="312483" y="22123"/>
                </a:lnTo>
                <a:lnTo>
                  <a:pt x="352845" y="47785"/>
                </a:lnTo>
                <a:lnTo>
                  <a:pt x="386529" y="81469"/>
                </a:lnTo>
                <a:lnTo>
                  <a:pt x="412206" y="121856"/>
                </a:lnTo>
                <a:lnTo>
                  <a:pt x="428569" y="167639"/>
                </a:lnTo>
                <a:lnTo>
                  <a:pt x="434314" y="217512"/>
                </a:lnTo>
                <a:lnTo>
                  <a:pt x="428569" y="267384"/>
                </a:lnTo>
                <a:lnTo>
                  <a:pt x="412206" y="313166"/>
                </a:lnTo>
                <a:lnTo>
                  <a:pt x="386529" y="353550"/>
                </a:lnTo>
                <a:lnTo>
                  <a:pt x="352845" y="387232"/>
                </a:lnTo>
                <a:lnTo>
                  <a:pt x="312414" y="412922"/>
                </a:lnTo>
                <a:lnTo>
                  <a:pt x="266658" y="429270"/>
                </a:lnTo>
                <a:lnTo>
                  <a:pt x="216801" y="435012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9537192" y="3782428"/>
            <a:ext cx="701675" cy="701040"/>
          </a:xfrm>
          <a:custGeom>
            <a:avLst/>
            <a:gdLst/>
            <a:ahLst/>
            <a:cxnLst/>
            <a:rect l="l" t="t" r="r" b="b"/>
            <a:pathLst>
              <a:path w="701675" h="701040">
                <a:moveTo>
                  <a:pt x="351142" y="700863"/>
                </a:moveTo>
                <a:lnTo>
                  <a:pt x="303587" y="697664"/>
                </a:lnTo>
                <a:lnTo>
                  <a:pt x="257973" y="688345"/>
                </a:lnTo>
                <a:lnTo>
                  <a:pt x="214716" y="673324"/>
                </a:lnTo>
                <a:lnTo>
                  <a:pt x="174229" y="653018"/>
                </a:lnTo>
                <a:lnTo>
                  <a:pt x="136929" y="627845"/>
                </a:lnTo>
                <a:lnTo>
                  <a:pt x="103232" y="598223"/>
                </a:lnTo>
                <a:lnTo>
                  <a:pt x="73552" y="564569"/>
                </a:lnTo>
                <a:lnTo>
                  <a:pt x="48308" y="527300"/>
                </a:lnTo>
                <a:lnTo>
                  <a:pt x="27948" y="486931"/>
                </a:lnTo>
                <a:lnTo>
                  <a:pt x="12816" y="443722"/>
                </a:lnTo>
                <a:lnTo>
                  <a:pt x="3362" y="398159"/>
                </a:lnTo>
                <a:lnTo>
                  <a:pt x="0" y="350660"/>
                </a:lnTo>
                <a:lnTo>
                  <a:pt x="3362" y="303056"/>
                </a:lnTo>
                <a:lnTo>
                  <a:pt x="12816" y="257405"/>
                </a:lnTo>
                <a:lnTo>
                  <a:pt x="27948" y="214124"/>
                </a:lnTo>
                <a:lnTo>
                  <a:pt x="48388" y="173562"/>
                </a:lnTo>
                <a:lnTo>
                  <a:pt x="73623" y="136294"/>
                </a:lnTo>
                <a:lnTo>
                  <a:pt x="103289" y="102639"/>
                </a:lnTo>
                <a:lnTo>
                  <a:pt x="136972" y="73017"/>
                </a:lnTo>
                <a:lnTo>
                  <a:pt x="174258" y="47844"/>
                </a:lnTo>
                <a:lnTo>
                  <a:pt x="214733" y="27538"/>
                </a:lnTo>
                <a:lnTo>
                  <a:pt x="257982" y="12517"/>
                </a:lnTo>
                <a:lnTo>
                  <a:pt x="303590" y="3199"/>
                </a:lnTo>
                <a:lnTo>
                  <a:pt x="351142" y="0"/>
                </a:lnTo>
                <a:lnTo>
                  <a:pt x="398693" y="3199"/>
                </a:lnTo>
                <a:lnTo>
                  <a:pt x="444302" y="12518"/>
                </a:lnTo>
                <a:lnTo>
                  <a:pt x="487549" y="27542"/>
                </a:lnTo>
                <a:lnTo>
                  <a:pt x="528019" y="47853"/>
                </a:lnTo>
                <a:lnTo>
                  <a:pt x="565293" y="73034"/>
                </a:lnTo>
                <a:lnTo>
                  <a:pt x="598952" y="102668"/>
                </a:lnTo>
                <a:lnTo>
                  <a:pt x="628578" y="136339"/>
                </a:lnTo>
                <a:lnTo>
                  <a:pt x="653753" y="173630"/>
                </a:lnTo>
                <a:lnTo>
                  <a:pt x="674023" y="214028"/>
                </a:lnTo>
                <a:lnTo>
                  <a:pt x="689043" y="257273"/>
                </a:lnTo>
                <a:lnTo>
                  <a:pt x="698361" y="302880"/>
                </a:lnTo>
                <a:lnTo>
                  <a:pt x="701560" y="350431"/>
                </a:lnTo>
                <a:lnTo>
                  <a:pt x="698361" y="397983"/>
                </a:lnTo>
                <a:lnTo>
                  <a:pt x="689043" y="443589"/>
                </a:lnTo>
                <a:lnTo>
                  <a:pt x="674023" y="486834"/>
                </a:lnTo>
                <a:lnTo>
                  <a:pt x="653673" y="527368"/>
                </a:lnTo>
                <a:lnTo>
                  <a:pt x="628508" y="564614"/>
                </a:lnTo>
                <a:lnTo>
                  <a:pt x="598894" y="598251"/>
                </a:lnTo>
                <a:lnTo>
                  <a:pt x="565249" y="627862"/>
                </a:lnTo>
                <a:lnTo>
                  <a:pt x="527990" y="653027"/>
                </a:lnTo>
                <a:lnTo>
                  <a:pt x="487532" y="673327"/>
                </a:lnTo>
                <a:lnTo>
                  <a:pt x="444293" y="688346"/>
                </a:lnTo>
                <a:lnTo>
                  <a:pt x="398690" y="697664"/>
                </a:lnTo>
                <a:lnTo>
                  <a:pt x="351142" y="700863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601456" y="2615628"/>
            <a:ext cx="1111885" cy="1111885"/>
          </a:xfrm>
          <a:custGeom>
            <a:avLst/>
            <a:gdLst/>
            <a:ahLst/>
            <a:cxnLst/>
            <a:rect l="l" t="t" r="r" b="b"/>
            <a:pathLst>
              <a:path w="1111885" h="1111885">
                <a:moveTo>
                  <a:pt x="555994" y="1111707"/>
                </a:moveTo>
                <a:lnTo>
                  <a:pt x="508031" y="1109666"/>
                </a:lnTo>
                <a:lnTo>
                  <a:pt x="461201" y="1103656"/>
                </a:lnTo>
                <a:lnTo>
                  <a:pt x="415672" y="1093844"/>
                </a:lnTo>
                <a:lnTo>
                  <a:pt x="371609" y="1080396"/>
                </a:lnTo>
                <a:lnTo>
                  <a:pt x="329179" y="1063478"/>
                </a:lnTo>
                <a:lnTo>
                  <a:pt x="288549" y="1043259"/>
                </a:lnTo>
                <a:lnTo>
                  <a:pt x="249885" y="1019904"/>
                </a:lnTo>
                <a:lnTo>
                  <a:pt x="213355" y="993580"/>
                </a:lnTo>
                <a:lnTo>
                  <a:pt x="179125" y="964455"/>
                </a:lnTo>
                <a:lnTo>
                  <a:pt x="147362" y="932695"/>
                </a:lnTo>
                <a:lnTo>
                  <a:pt x="118232" y="898467"/>
                </a:lnTo>
                <a:lnTo>
                  <a:pt x="91902" y="861938"/>
                </a:lnTo>
                <a:lnTo>
                  <a:pt x="68539" y="823275"/>
                </a:lnTo>
                <a:lnTo>
                  <a:pt x="48309" y="782644"/>
                </a:lnTo>
                <a:lnTo>
                  <a:pt x="31380" y="740212"/>
                </a:lnTo>
                <a:lnTo>
                  <a:pt x="17918" y="696147"/>
                </a:lnTo>
                <a:lnTo>
                  <a:pt x="8089" y="650614"/>
                </a:lnTo>
                <a:lnTo>
                  <a:pt x="2061" y="603781"/>
                </a:lnTo>
                <a:lnTo>
                  <a:pt x="0" y="555815"/>
                </a:lnTo>
                <a:lnTo>
                  <a:pt x="2061" y="507860"/>
                </a:lnTo>
                <a:lnTo>
                  <a:pt x="8089" y="461038"/>
                </a:lnTo>
                <a:lnTo>
                  <a:pt x="17918" y="415514"/>
                </a:lnTo>
                <a:lnTo>
                  <a:pt x="31380" y="371457"/>
                </a:lnTo>
                <a:lnTo>
                  <a:pt x="48309" y="329032"/>
                </a:lnTo>
                <a:lnTo>
                  <a:pt x="68539" y="288407"/>
                </a:lnTo>
                <a:lnTo>
                  <a:pt x="91902" y="249749"/>
                </a:lnTo>
                <a:lnTo>
                  <a:pt x="118232" y="213224"/>
                </a:lnTo>
                <a:lnTo>
                  <a:pt x="147362" y="179000"/>
                </a:lnTo>
                <a:lnTo>
                  <a:pt x="179125" y="147243"/>
                </a:lnTo>
                <a:lnTo>
                  <a:pt x="213355" y="118120"/>
                </a:lnTo>
                <a:lnTo>
                  <a:pt x="249885" y="91799"/>
                </a:lnTo>
                <a:lnTo>
                  <a:pt x="288549" y="68445"/>
                </a:lnTo>
                <a:lnTo>
                  <a:pt x="329179" y="48227"/>
                </a:lnTo>
                <a:lnTo>
                  <a:pt x="371609" y="31310"/>
                </a:lnTo>
                <a:lnTo>
                  <a:pt x="415672" y="17862"/>
                </a:lnTo>
                <a:lnTo>
                  <a:pt x="461201" y="8050"/>
                </a:lnTo>
                <a:lnTo>
                  <a:pt x="508031" y="2040"/>
                </a:lnTo>
                <a:lnTo>
                  <a:pt x="555994" y="0"/>
                </a:lnTo>
                <a:lnTo>
                  <a:pt x="603954" y="2040"/>
                </a:lnTo>
                <a:lnTo>
                  <a:pt x="650782" y="8050"/>
                </a:lnTo>
                <a:lnTo>
                  <a:pt x="696309" y="17862"/>
                </a:lnTo>
                <a:lnTo>
                  <a:pt x="740370" y="31310"/>
                </a:lnTo>
                <a:lnTo>
                  <a:pt x="782798" y="48227"/>
                </a:lnTo>
                <a:lnTo>
                  <a:pt x="823425" y="68446"/>
                </a:lnTo>
                <a:lnTo>
                  <a:pt x="862085" y="91800"/>
                </a:lnTo>
                <a:lnTo>
                  <a:pt x="898611" y="118123"/>
                </a:lnTo>
                <a:lnTo>
                  <a:pt x="932836" y="147247"/>
                </a:lnTo>
                <a:lnTo>
                  <a:pt x="964593" y="179005"/>
                </a:lnTo>
                <a:lnTo>
                  <a:pt x="993716" y="213231"/>
                </a:lnTo>
                <a:lnTo>
                  <a:pt x="1020038" y="249758"/>
                </a:lnTo>
                <a:lnTo>
                  <a:pt x="1043391" y="288419"/>
                </a:lnTo>
                <a:lnTo>
                  <a:pt x="1063609" y="329047"/>
                </a:lnTo>
                <a:lnTo>
                  <a:pt x="1080525" y="371475"/>
                </a:lnTo>
                <a:lnTo>
                  <a:pt x="1093973" y="415537"/>
                </a:lnTo>
                <a:lnTo>
                  <a:pt x="1103785" y="461065"/>
                </a:lnTo>
                <a:lnTo>
                  <a:pt x="1109794" y="507893"/>
                </a:lnTo>
                <a:lnTo>
                  <a:pt x="1111835" y="555853"/>
                </a:lnTo>
                <a:lnTo>
                  <a:pt x="1109794" y="603814"/>
                </a:lnTo>
                <a:lnTo>
                  <a:pt x="1103785" y="650641"/>
                </a:lnTo>
                <a:lnTo>
                  <a:pt x="1093973" y="696169"/>
                </a:lnTo>
                <a:lnTo>
                  <a:pt x="1080525" y="740231"/>
                </a:lnTo>
                <a:lnTo>
                  <a:pt x="1063609" y="782659"/>
                </a:lnTo>
                <a:lnTo>
                  <a:pt x="1043391" y="823287"/>
                </a:lnTo>
                <a:lnTo>
                  <a:pt x="1020038" y="861948"/>
                </a:lnTo>
                <a:lnTo>
                  <a:pt x="993716" y="898475"/>
                </a:lnTo>
                <a:lnTo>
                  <a:pt x="964593" y="932701"/>
                </a:lnTo>
                <a:lnTo>
                  <a:pt x="932836" y="964459"/>
                </a:lnTo>
                <a:lnTo>
                  <a:pt x="898611" y="993583"/>
                </a:lnTo>
                <a:lnTo>
                  <a:pt x="862085" y="1019906"/>
                </a:lnTo>
                <a:lnTo>
                  <a:pt x="823425" y="1043260"/>
                </a:lnTo>
                <a:lnTo>
                  <a:pt x="782798" y="1063479"/>
                </a:lnTo>
                <a:lnTo>
                  <a:pt x="740370" y="1080396"/>
                </a:lnTo>
                <a:lnTo>
                  <a:pt x="696309" y="1093844"/>
                </a:lnTo>
                <a:lnTo>
                  <a:pt x="650782" y="1103657"/>
                </a:lnTo>
                <a:lnTo>
                  <a:pt x="603954" y="1109666"/>
                </a:lnTo>
                <a:lnTo>
                  <a:pt x="555994" y="1111707"/>
                </a:lnTo>
                <a:close/>
              </a:path>
            </a:pathLst>
          </a:custGeom>
          <a:solidFill>
            <a:srgbClr val="A6A6A6">
              <a:alpha val="85099"/>
            </a:srgbClr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7309549" y="4242459"/>
            <a:ext cx="169633" cy="16917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6178" y="2065502"/>
            <a:ext cx="10759643" cy="1367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lvl="0"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0" y="-249499"/>
            <a:ext cx="12192000" cy="7348910"/>
            <a:chOff x="0" y="-249499"/>
            <a:chExt cx="12192000" cy="7348910"/>
          </a:xfrm>
        </p:grpSpPr>
        <p:sp>
          <p:nvSpPr>
            <p:cNvPr id="7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0" y="4463592"/>
              <a:ext cx="2394408" cy="239440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0" y="5297864"/>
              <a:ext cx="1560136" cy="1560136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/>
            <p:cNvSpPr/>
            <p:nvPr userDrawn="1">
              <p:custDataLst>
                <p:tags r:id="rId11"/>
              </p:custDataLst>
            </p:nvPr>
          </p:nvSpPr>
          <p:spPr>
            <a:xfrm flipH="1">
              <a:off x="4185501" y="-12439"/>
              <a:ext cx="8006499" cy="6874790"/>
            </a:xfrm>
            <a:custGeom>
              <a:avLst/>
              <a:gdLst>
                <a:gd name="connsiteX0" fmla="*/ 1131709 w 8006499"/>
                <a:gd name="connsiteY0" fmla="*/ 0 h 6874790"/>
                <a:gd name="connsiteX1" fmla="*/ 0 w 8006499"/>
                <a:gd name="connsiteY1" fmla="*/ 0 h 6874790"/>
                <a:gd name="connsiteX2" fmla="*/ 0 w 8006499"/>
                <a:gd name="connsiteY2" fmla="*/ 6874790 h 6874790"/>
                <a:gd name="connsiteX3" fmla="*/ 8006499 w 8006499"/>
                <a:gd name="connsiteY3" fmla="*/ 6874790 h 687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6499" h="6874790">
                  <a:moveTo>
                    <a:pt x="1131709" y="0"/>
                  </a:moveTo>
                  <a:lnTo>
                    <a:pt x="0" y="0"/>
                  </a:lnTo>
                  <a:lnTo>
                    <a:pt x="0" y="6874790"/>
                  </a:lnTo>
                  <a:lnTo>
                    <a:pt x="8006499" y="6874790"/>
                  </a:lnTo>
                  <a:close/>
                </a:path>
              </a:pathLst>
            </a:custGeom>
            <a:blipFill dpi="0" rotWithShape="0">
              <a:blip r:embed="rId14"/>
              <a:srcRect/>
              <a:stretch>
                <a:fillRect r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 rot="239777" flipH="1">
              <a:off x="5493081" y="-249499"/>
              <a:ext cx="6546711" cy="7348910"/>
            </a:xfrm>
            <a:custGeom>
              <a:avLst/>
              <a:gdLst>
                <a:gd name="connsiteX0" fmla="*/ 79845 w 5432956"/>
                <a:gd name="connsiteY0" fmla="*/ 0 h 6157243"/>
                <a:gd name="connsiteX1" fmla="*/ 0 w 5432956"/>
                <a:gd name="connsiteY1" fmla="*/ 1142907 h 6157243"/>
                <a:gd name="connsiteX2" fmla="*/ 4982893 w 5432956"/>
                <a:gd name="connsiteY2" fmla="*/ 6125801 h 6157243"/>
                <a:gd name="connsiteX3" fmla="*/ 5432956 w 5432956"/>
                <a:gd name="connsiteY3" fmla="*/ 6157243 h 6157243"/>
                <a:gd name="connsiteX4" fmla="*/ 79845 w 5432956"/>
                <a:gd name="connsiteY4" fmla="*/ 0 h 615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2956" h="6157243">
                  <a:moveTo>
                    <a:pt x="79845" y="0"/>
                  </a:moveTo>
                  <a:lnTo>
                    <a:pt x="0" y="1142907"/>
                  </a:lnTo>
                  <a:lnTo>
                    <a:pt x="4982893" y="6125801"/>
                  </a:lnTo>
                  <a:lnTo>
                    <a:pt x="5432956" y="6157243"/>
                  </a:lnTo>
                  <a:lnTo>
                    <a:pt x="79845" y="0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5"/>
            </p:custDataLst>
          </p:nvPr>
        </p:nvSpPr>
        <p:spPr>
          <a:xfrm>
            <a:off x="725227" y="1937206"/>
            <a:ext cx="7357110" cy="1289988"/>
          </a:xfrm>
        </p:spPr>
        <p:txBody>
          <a:bodyPr lIns="90000" tIns="46800" rIns="90000" bIns="0" anchor="b" anchorCtr="0">
            <a:noAutofit/>
          </a:bodyPr>
          <a:lstStyle>
            <a:lvl1pPr algn="l">
              <a:defRPr sz="72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6"/>
            </p:custDataLst>
          </p:nvPr>
        </p:nvSpPr>
        <p:spPr>
          <a:xfrm>
            <a:off x="725227" y="3316094"/>
            <a:ext cx="7357110" cy="507354"/>
          </a:xfrm>
        </p:spPr>
        <p:txBody>
          <a:bodyPr lIns="90000" tIns="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725227" y="4019165"/>
            <a:ext cx="1840389" cy="470572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单击编辑文本</a:t>
            </a:r>
          </a:p>
        </p:txBody>
      </p:sp>
      <p:sp>
        <p:nvSpPr>
          <p:cNvPr id="26" name="文本占位符 25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725227" y="4595902"/>
            <a:ext cx="1840389" cy="470572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单击编辑文本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6" name="稻壳儿春秋广告/盗版必究        原创来源：http://chn.docer.com/works?userid=199329941#!/work_time"/>
            <p:cNvSpPr/>
            <p:nvPr userDrawn="1">
              <p:custDataLst>
                <p:tags r:id="rId7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5925066" cy="6858000"/>
            <a:chOff x="0" y="0"/>
            <a:chExt cx="5925066" cy="6858000"/>
          </a:xfrm>
        </p:grpSpPr>
        <p:sp>
          <p:nvSpPr>
            <p:cNvPr id="8" name="任意多边形: 形状 7"/>
            <p:cNvSpPr/>
            <p:nvPr>
              <p:custDataLst>
                <p:tags r:id="rId7"/>
              </p:custDataLst>
            </p:nvPr>
          </p:nvSpPr>
          <p:spPr>
            <a:xfrm>
              <a:off x="0" y="1"/>
              <a:ext cx="5925066" cy="6857998"/>
            </a:xfrm>
            <a:custGeom>
              <a:avLst/>
              <a:gdLst>
                <a:gd name="connsiteX0" fmla="*/ 0 w 5925066"/>
                <a:gd name="connsiteY0" fmla="*/ 0 h 6857998"/>
                <a:gd name="connsiteX1" fmla="*/ 2496066 w 5925066"/>
                <a:gd name="connsiteY1" fmla="*/ 0 h 6857998"/>
                <a:gd name="connsiteX2" fmla="*/ 5925066 w 5925066"/>
                <a:gd name="connsiteY2" fmla="*/ 3429000 h 6857998"/>
                <a:gd name="connsiteX3" fmla="*/ 2496068 w 5925066"/>
                <a:gd name="connsiteY3" fmla="*/ 6857998 h 6857998"/>
                <a:gd name="connsiteX4" fmla="*/ 0 w 5925066"/>
                <a:gd name="connsiteY4" fmla="*/ 6857998 h 685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25066" h="6857998">
                  <a:moveTo>
                    <a:pt x="0" y="0"/>
                  </a:moveTo>
                  <a:lnTo>
                    <a:pt x="2496066" y="0"/>
                  </a:lnTo>
                  <a:lnTo>
                    <a:pt x="5925066" y="3429000"/>
                  </a:lnTo>
                  <a:lnTo>
                    <a:pt x="2496068" y="6857998"/>
                  </a:lnTo>
                  <a:lnTo>
                    <a:pt x="0" y="6857998"/>
                  </a:lnTo>
                  <a:close/>
                </a:path>
              </a:pathLst>
            </a:custGeom>
            <a:blipFill dpi="0" rotWithShape="1">
              <a:blip r:embed="rId11"/>
              <a:srcRect/>
              <a:stretch>
                <a:fillRect l="-50000" r="-5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4734560" cy="6858000"/>
            </a:xfrm>
            <a:custGeom>
              <a:avLst/>
              <a:gdLst>
                <a:gd name="connsiteX0" fmla="*/ 0 w 4734560"/>
                <a:gd name="connsiteY0" fmla="*/ 0 h 6858000"/>
                <a:gd name="connsiteX1" fmla="*/ 1305560 w 4734560"/>
                <a:gd name="connsiteY1" fmla="*/ 0 h 6858000"/>
                <a:gd name="connsiteX2" fmla="*/ 4734560 w 4734560"/>
                <a:gd name="connsiteY2" fmla="*/ 3429000 h 6858000"/>
                <a:gd name="connsiteX3" fmla="*/ 1305560 w 4734560"/>
                <a:gd name="connsiteY3" fmla="*/ 6858000 h 6858000"/>
                <a:gd name="connsiteX4" fmla="*/ 0 w 473456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4560" h="6858000">
                  <a:moveTo>
                    <a:pt x="0" y="0"/>
                  </a:moveTo>
                  <a:lnTo>
                    <a:pt x="1305560" y="0"/>
                  </a:lnTo>
                  <a:lnTo>
                    <a:pt x="4734560" y="3429000"/>
                  </a:lnTo>
                  <a:lnTo>
                    <a:pt x="130556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0" name="稻壳儿春秋广告/盗版必究        原创来源：http://chn.docer.com/works?userid=199329941#!/work_time"/>
            <p:cNvSpPr/>
            <p:nvPr>
              <p:custDataLst>
                <p:tags r:id="rId9"/>
              </p:custDataLst>
            </p:nvPr>
          </p:nvSpPr>
          <p:spPr>
            <a:xfrm>
              <a:off x="0" y="116840"/>
              <a:ext cx="3312160" cy="6624320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266815" y="2966085"/>
            <a:ext cx="4902835" cy="926465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266815" y="3955415"/>
            <a:ext cx="4902835" cy="1083310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3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5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-1" y="-4"/>
            <a:ext cx="12192004" cy="6858004"/>
            <a:chOff x="-1" y="-4"/>
            <a:chExt cx="12192004" cy="6858004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3967089"/>
              <a:ext cx="2890911" cy="2890911"/>
              <a:chOff x="0" y="4463592"/>
              <a:chExt cx="2394408" cy="2394408"/>
            </a:xfrm>
          </p:grpSpPr>
          <p:sp>
            <p:nvSpPr>
              <p:cNvPr id="18" name="稻壳儿春秋广告/盗版必究        原创来源：http://chn.docer.com/works?userid=199329941#!/work_time"/>
              <p:cNvSpPr/>
              <p:nvPr>
                <p:custDataLst>
                  <p:tags r:id="rId8"/>
                </p:custDataLst>
              </p:nvPr>
            </p:nvSpPr>
            <p:spPr>
              <a:xfrm>
                <a:off x="0" y="4463592"/>
                <a:ext cx="2394408" cy="2394408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稻壳儿春秋广告/盗版必究        原创来源：http://chn.docer.com/works?userid=199329941#!/work_time"/>
              <p:cNvSpPr/>
              <p:nvPr>
                <p:custDataLst>
                  <p:tags r:id="rId9"/>
                </p:custDataLst>
              </p:nvPr>
            </p:nvSpPr>
            <p:spPr>
              <a:xfrm>
                <a:off x="0" y="5297864"/>
                <a:ext cx="1560136" cy="1560136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flipH="1" flipV="1">
              <a:off x="5641145" y="-4"/>
              <a:ext cx="6550858" cy="6550861"/>
              <a:chOff x="0" y="4463592"/>
              <a:chExt cx="2394408" cy="2394409"/>
            </a:xfrm>
          </p:grpSpPr>
          <p:sp>
            <p:nvSpPr>
              <p:cNvPr id="16" name="稻壳儿春秋广告/盗版必究        原创来源：http://chn.docer.com/works?userid=199329941#!/work_time"/>
              <p:cNvSpPr/>
              <p:nvPr>
                <p:custDataLst>
                  <p:tags r:id="rId6"/>
                </p:custDataLst>
              </p:nvPr>
            </p:nvSpPr>
            <p:spPr>
              <a:xfrm>
                <a:off x="0" y="4463592"/>
                <a:ext cx="2394408" cy="2394408"/>
              </a:xfrm>
              <a:prstGeom prst="rt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稻壳儿春秋广告/盗版必究        原创来源：http://chn.docer.com/works?userid=199329941#!/work_time"/>
              <p:cNvSpPr/>
              <p:nvPr>
                <p:custDataLst>
                  <p:tags r:id="rId7"/>
                </p:custDataLst>
              </p:nvPr>
            </p:nvSpPr>
            <p:spPr>
              <a:xfrm>
                <a:off x="0" y="4777248"/>
                <a:ext cx="2080753" cy="2080753"/>
              </a:xfrm>
              <a:prstGeom prst="rtTriangle">
                <a:avLst/>
              </a:prstGeom>
              <a:solidFill>
                <a:srgbClr val="08347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23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292735" y="304200"/>
            <a:ext cx="11606530" cy="6249600"/>
            <a:chOff x="292735" y="304200"/>
            <a:chExt cx="11606530" cy="6249600"/>
          </a:xfrm>
        </p:grpSpPr>
        <p:sp>
          <p:nvSpPr>
            <p:cNvPr id="22" name="矩形 21"/>
            <p:cNvSpPr/>
            <p:nvPr userDrawn="1">
              <p:custDataLst>
                <p:tags r:id="rId7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23" name="组合 22"/>
            <p:cNvGrpSpPr/>
            <p:nvPr userDrawn="1">
              <p:custDataLst>
                <p:tags r:id="rId8"/>
              </p:custDataLst>
            </p:nvPr>
          </p:nvGrpSpPr>
          <p:grpSpPr>
            <a:xfrm>
              <a:off x="292735" y="5608320"/>
              <a:ext cx="394970" cy="792480"/>
              <a:chOff x="461" y="8832"/>
              <a:chExt cx="622" cy="1248"/>
            </a:xfrm>
          </p:grpSpPr>
          <p:sp>
            <p:nvSpPr>
              <p:cNvPr id="27" name="稻壳儿春秋广告/盗版必究        原创来源：http://chn.docer.com/works?userid=199329941#!/work_time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稻壳儿春秋广告/盗版必究        原创来源：http://chn.docer.com/works?userid=199329941#!/work_time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 userDrawn="1">
              <p:custDataLst>
                <p:tags r:id="rId9"/>
              </p:custDataLst>
            </p:nvPr>
          </p:nvGrpSpPr>
          <p:grpSpPr>
            <a:xfrm flipH="1">
              <a:off x="11504295" y="418465"/>
              <a:ext cx="394970" cy="792480"/>
              <a:chOff x="461" y="8832"/>
              <a:chExt cx="622" cy="1248"/>
            </a:xfrm>
          </p:grpSpPr>
          <p:sp>
            <p:nvSpPr>
              <p:cNvPr id="25" name="稻壳儿春秋广告/盗版必究        原创来源：http://chn.docer.com/works?userid=199329941#!/work_time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稻壳儿春秋广告/盗版必究        原创来源：http://chn.docer.com/works?userid=199329941#!/work_time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5716016"/>
            <a:ext cx="4064000" cy="1141984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0"/>
            <a:ext cx="4064000" cy="114198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6"/>
            </p:custDataLst>
          </p:nvPr>
        </p:nvSpPr>
        <p:spPr>
          <a:xfrm>
            <a:off x="3889058" y="2264093"/>
            <a:ext cx="4414520" cy="1167765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accent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7"/>
            </p:custDataLst>
          </p:nvPr>
        </p:nvSpPr>
        <p:spPr>
          <a:xfrm>
            <a:off x="2920684" y="3475037"/>
            <a:ext cx="6350635" cy="1118870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>
            <a:off x="292735" y="304200"/>
            <a:ext cx="11606530" cy="6249600"/>
            <a:chOff x="292735" y="304200"/>
            <a:chExt cx="11606530" cy="6249600"/>
          </a:xfrm>
        </p:grpSpPr>
        <p:sp>
          <p:nvSpPr>
            <p:cNvPr id="21" name="矩形 20"/>
            <p:cNvSpPr/>
            <p:nvPr userDrawn="1">
              <p:custDataLst>
                <p:tags r:id="rId6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22" name="组合 21"/>
            <p:cNvGrpSpPr/>
            <p:nvPr userDrawn="1">
              <p:custDataLst>
                <p:tags r:id="rId7"/>
              </p:custDataLst>
            </p:nvPr>
          </p:nvGrpSpPr>
          <p:grpSpPr>
            <a:xfrm>
              <a:off x="292735" y="5608320"/>
              <a:ext cx="394970" cy="792480"/>
              <a:chOff x="461" y="8832"/>
              <a:chExt cx="622" cy="1248"/>
            </a:xfrm>
          </p:grpSpPr>
          <p:sp>
            <p:nvSpPr>
              <p:cNvPr id="26" name="稻壳儿春秋广告/盗版必究        原创来源：http://chn.docer.com/works?userid=199329941#!/work_time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稻壳儿春秋广告/盗版必究        原创来源：http://chn.docer.com/works?userid=199329941#!/work_time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 userDrawn="1">
              <p:custDataLst>
                <p:tags r:id="rId8"/>
              </p:custDataLst>
            </p:nvPr>
          </p:nvGrpSpPr>
          <p:grpSpPr>
            <a:xfrm flipH="1">
              <a:off x="11504295" y="418465"/>
              <a:ext cx="394970" cy="792480"/>
              <a:chOff x="461" y="8832"/>
              <a:chExt cx="622" cy="1248"/>
            </a:xfrm>
          </p:grpSpPr>
          <p:sp>
            <p:nvSpPr>
              <p:cNvPr id="24" name="稻壳儿春秋广告/盗版必究        原创来源：http://chn.docer.com/works?userid=199329941#!/work_time"/>
              <p:cNvSpPr/>
              <p:nvPr userDrawn="1">
                <p:custDataLst>
                  <p:tags r:id="rId9"/>
                </p:custDataLst>
              </p:nvPr>
            </p:nvSpPr>
            <p:spPr>
              <a:xfrm>
                <a:off x="461" y="8832"/>
                <a:ext cx="623" cy="1248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稻壳儿春秋广告/盗版必究        原创来源：http://chn.docer.com/works?userid=199329941#!/work_time"/>
              <p:cNvSpPr/>
              <p:nvPr userDrawn="1">
                <p:custDataLst>
                  <p:tags r:id="rId10"/>
                </p:custDataLst>
              </p:nvPr>
            </p:nvSpPr>
            <p:spPr>
              <a:xfrm>
                <a:off x="461" y="9152"/>
                <a:ext cx="303" cy="609"/>
              </a:xfrm>
              <a:custGeom>
                <a:avLst/>
                <a:gdLst>
                  <a:gd name="connsiteX0" fmla="*/ 0 w 2316480"/>
                  <a:gd name="connsiteY0" fmla="*/ 0 h 4632960"/>
                  <a:gd name="connsiteX1" fmla="*/ 2316480 w 2316480"/>
                  <a:gd name="connsiteY1" fmla="*/ 2316480 h 4632960"/>
                  <a:gd name="connsiteX2" fmla="*/ 0 w 2316480"/>
                  <a:gd name="connsiteY2" fmla="*/ 4632960 h 4632960"/>
                  <a:gd name="connsiteX3" fmla="*/ 0 w 2316480"/>
                  <a:gd name="connsiteY3" fmla="*/ 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16480" h="4632960">
                    <a:moveTo>
                      <a:pt x="0" y="0"/>
                    </a:moveTo>
                    <a:lnTo>
                      <a:pt x="2316480" y="2316480"/>
                    </a:lnTo>
                    <a:lnTo>
                      <a:pt x="0" y="46329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>
            <a:off x="0" y="-249499"/>
            <a:ext cx="12192000" cy="7348910"/>
            <a:chOff x="0" y="-249499"/>
            <a:chExt cx="12192000" cy="7348910"/>
          </a:xfrm>
        </p:grpSpPr>
        <p:sp>
          <p:nvSpPr>
            <p:cNvPr id="12" name="稻壳儿春秋广告/盗版必究        原创来源：http://chn.docer.com/works?userid=199329941#!/work_time"/>
            <p:cNvSpPr/>
            <p:nvPr userDrawn="1">
              <p:custDataLst>
                <p:tags r:id="rId8"/>
              </p:custDataLst>
            </p:nvPr>
          </p:nvSpPr>
          <p:spPr>
            <a:xfrm>
              <a:off x="0" y="4463592"/>
              <a:ext cx="2394408" cy="2394408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0" y="5297864"/>
              <a:ext cx="1560136" cy="1560136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3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4185501" y="-12439"/>
              <a:ext cx="8006499" cy="6874790"/>
            </a:xfrm>
            <a:custGeom>
              <a:avLst/>
              <a:gdLst>
                <a:gd name="connsiteX0" fmla="*/ 1131709 w 8006499"/>
                <a:gd name="connsiteY0" fmla="*/ 0 h 6874790"/>
                <a:gd name="connsiteX1" fmla="*/ 0 w 8006499"/>
                <a:gd name="connsiteY1" fmla="*/ 0 h 6874790"/>
                <a:gd name="connsiteX2" fmla="*/ 0 w 8006499"/>
                <a:gd name="connsiteY2" fmla="*/ 6874790 h 6874790"/>
                <a:gd name="connsiteX3" fmla="*/ 8006499 w 8006499"/>
                <a:gd name="connsiteY3" fmla="*/ 6874790 h 687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6499" h="6874790">
                  <a:moveTo>
                    <a:pt x="1131709" y="0"/>
                  </a:moveTo>
                  <a:lnTo>
                    <a:pt x="0" y="0"/>
                  </a:lnTo>
                  <a:lnTo>
                    <a:pt x="0" y="6874790"/>
                  </a:lnTo>
                  <a:lnTo>
                    <a:pt x="8006499" y="6874790"/>
                  </a:lnTo>
                  <a:close/>
                </a:path>
              </a:pathLst>
            </a:custGeom>
            <a:blipFill dpi="0" rotWithShape="0">
              <a:blip r:embed="rId13"/>
              <a:srcRect/>
              <a:stretch>
                <a:fillRect r="-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 rot="239777" flipH="1">
              <a:off x="5493081" y="-249499"/>
              <a:ext cx="6546711" cy="7348910"/>
            </a:xfrm>
            <a:custGeom>
              <a:avLst/>
              <a:gdLst>
                <a:gd name="connsiteX0" fmla="*/ 79845 w 5432956"/>
                <a:gd name="connsiteY0" fmla="*/ 0 h 6157243"/>
                <a:gd name="connsiteX1" fmla="*/ 0 w 5432956"/>
                <a:gd name="connsiteY1" fmla="*/ 1142907 h 6157243"/>
                <a:gd name="connsiteX2" fmla="*/ 4982893 w 5432956"/>
                <a:gd name="connsiteY2" fmla="*/ 6125801 h 6157243"/>
                <a:gd name="connsiteX3" fmla="*/ 5432956 w 5432956"/>
                <a:gd name="connsiteY3" fmla="*/ 6157243 h 6157243"/>
                <a:gd name="connsiteX4" fmla="*/ 79845 w 5432956"/>
                <a:gd name="connsiteY4" fmla="*/ 0 h 615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2956" h="6157243">
                  <a:moveTo>
                    <a:pt x="79845" y="0"/>
                  </a:moveTo>
                  <a:lnTo>
                    <a:pt x="0" y="1142907"/>
                  </a:lnTo>
                  <a:lnTo>
                    <a:pt x="4982893" y="6125801"/>
                  </a:lnTo>
                  <a:lnTo>
                    <a:pt x="5432956" y="6157243"/>
                  </a:lnTo>
                  <a:lnTo>
                    <a:pt x="79845" y="0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6564" y="1728208"/>
            <a:ext cx="6511968" cy="1696748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768039" y="3502051"/>
            <a:ext cx="2520000" cy="684000"/>
          </a:xfrm>
        </p:spPr>
        <p:txBody>
          <a:bodyPr lIns="90000" tIns="46800" rIns="90000" bIns="46800">
            <a:normAutofit/>
          </a:bodyPr>
          <a:lstStyle>
            <a:lvl1pPr marL="0" indent="0" algn="r"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4" hasCustomPrompt="1"/>
            <p:custDataLst>
              <p:tags r:id="rId7"/>
            </p:custDataLst>
          </p:nvPr>
        </p:nvSpPr>
        <p:spPr>
          <a:xfrm>
            <a:off x="3383952" y="3502051"/>
            <a:ext cx="2520000" cy="6840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0" name="稻壳儿春秋广告/盗版必究        原创来源：http://chn.docer.com/works?userid=199329941#!/work_time"/>
            <p:cNvSpPr/>
            <p:nvPr userDrawn="1">
              <p:custDataLst>
                <p:tags r:id="rId6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稻壳儿春秋广告/盗版必究        原创来源：http://chn.docer.com/works?userid=199329941#!/work_time"/>
            <p:cNvSpPr/>
            <p:nvPr userDrawn="1">
              <p:custDataLst>
                <p:tags r:id="rId7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292735" y="5608320"/>
            <a:ext cx="394970" cy="792480"/>
            <a:chOff x="461" y="8832"/>
            <a:chExt cx="622" cy="1248"/>
          </a:xfrm>
        </p:grpSpPr>
        <p:sp>
          <p:nvSpPr>
            <p:cNvPr id="9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>
            <p:custDataLst>
              <p:tags r:id="rId3"/>
            </p:custDataLst>
          </p:nvPr>
        </p:nvGrpSpPr>
        <p:grpSpPr>
          <a:xfrm flipH="1">
            <a:off x="11504295" y="418465"/>
            <a:ext cx="394970" cy="792480"/>
            <a:chOff x="461" y="8832"/>
            <a:chExt cx="622" cy="1248"/>
          </a:xfrm>
        </p:grpSpPr>
        <p:sp>
          <p:nvSpPr>
            <p:cNvPr id="19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5101200" y="769939"/>
            <a:ext cx="6480000" cy="5087937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grpSp>
        <p:nvGrpSpPr>
          <p:cNvPr id="16" name="组合 15"/>
          <p:cNvGrpSpPr/>
          <p:nvPr userDrawn="1">
            <p:custDataLst>
              <p:tags r:id="rId8"/>
            </p:custDataLst>
          </p:nvPr>
        </p:nvGrpSpPr>
        <p:grpSpPr>
          <a:xfrm rot="10800000">
            <a:off x="11797030" y="3032761"/>
            <a:ext cx="394970" cy="792480"/>
            <a:chOff x="461" y="8832"/>
            <a:chExt cx="622" cy="1248"/>
          </a:xfrm>
        </p:grpSpPr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 rot="16200000">
            <a:off x="5898515" y="6264275"/>
            <a:ext cx="394970" cy="792480"/>
            <a:chOff x="461" y="8832"/>
            <a:chExt cx="622" cy="1248"/>
          </a:xfrm>
        </p:grpSpPr>
        <p:sp>
          <p:nvSpPr>
            <p:cNvPr id="16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5400000">
            <a:off x="5898515" y="-198755"/>
            <a:ext cx="394970" cy="792480"/>
            <a:chOff x="461" y="8832"/>
            <a:chExt cx="622" cy="1248"/>
          </a:xfrm>
        </p:grpSpPr>
        <p:sp>
          <p:nvSpPr>
            <p:cNvPr id="14" name="稻壳儿春秋广告/盗版必究        原创来源：http://chn.docer.com/works?userid=199329941#!/work_time"/>
            <p:cNvSpPr/>
            <p:nvPr userDrawn="1">
              <p:custDataLst>
                <p:tags r:id="rId9"/>
              </p:custDataLst>
            </p:nvPr>
          </p:nvSpPr>
          <p:spPr>
            <a:xfrm>
              <a:off x="461" y="883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稻壳儿春秋广告/盗版必究        原创来源：http://chn.docer.com/works?userid=199329941#!/work_time"/>
            <p:cNvSpPr/>
            <p:nvPr userDrawn="1">
              <p:custDataLst>
                <p:tags r:id="rId10"/>
              </p:custDataLst>
            </p:nvPr>
          </p:nvSpPr>
          <p:spPr>
            <a:xfrm>
              <a:off x="461" y="9152"/>
              <a:ext cx="303" cy="609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7"/>
            </p:custDataLst>
          </p:nvPr>
        </p:nvSpPr>
        <p:spPr>
          <a:xfrm>
            <a:off x="580030" y="5191195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755" y="197534"/>
            <a:ext cx="11037570" cy="552479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6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7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15" name="组合 14"/>
          <p:cNvGrpSpPr/>
          <p:nvPr userDrawn="1">
            <p:custDataLst>
              <p:tags r:id="rId9"/>
            </p:custDataLst>
          </p:nvPr>
        </p:nvGrpSpPr>
        <p:grpSpPr>
          <a:xfrm rot="16200000" flipV="1">
            <a:off x="495300" y="6217920"/>
            <a:ext cx="394970" cy="913130"/>
            <a:chOff x="5640" y="2412"/>
            <a:chExt cx="622" cy="1438"/>
          </a:xfrm>
        </p:grpSpPr>
        <p:sp>
          <p:nvSpPr>
            <p:cNvPr id="6" name="稻壳儿春秋广告/盗版必究        原创来源：http://chn.docer.com/works?userid=199329941#!/work_time"/>
            <p:cNvSpPr/>
            <p:nvPr userDrawn="1">
              <p:custDataLst>
                <p:tags r:id="rId11"/>
              </p:custDataLst>
            </p:nvPr>
          </p:nvSpPr>
          <p:spPr>
            <a:xfrm>
              <a:off x="5640" y="2602"/>
              <a:ext cx="623" cy="1248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稻壳儿春秋广告/盗版必究        原创来源：http://chn.docer.com/works?userid=199329941#!/work_time"/>
            <p:cNvSpPr/>
            <p:nvPr userDrawn="1">
              <p:custDataLst>
                <p:tags r:id="rId12"/>
              </p:custDataLst>
            </p:nvPr>
          </p:nvSpPr>
          <p:spPr>
            <a:xfrm>
              <a:off x="5640" y="2412"/>
              <a:ext cx="393" cy="790"/>
            </a:xfrm>
            <a:custGeom>
              <a:avLst/>
              <a:gdLst>
                <a:gd name="connsiteX0" fmla="*/ 0 w 2316480"/>
                <a:gd name="connsiteY0" fmla="*/ 0 h 4632960"/>
                <a:gd name="connsiteX1" fmla="*/ 2316480 w 2316480"/>
                <a:gd name="connsiteY1" fmla="*/ 2316480 h 4632960"/>
                <a:gd name="connsiteX2" fmla="*/ 0 w 2316480"/>
                <a:gd name="connsiteY2" fmla="*/ 4632960 h 4632960"/>
                <a:gd name="connsiteX3" fmla="*/ 0 w 2316480"/>
                <a:gd name="connsiteY3" fmla="*/ 0 h 463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6480" h="4632960">
                  <a:moveTo>
                    <a:pt x="0" y="0"/>
                  </a:moveTo>
                  <a:lnTo>
                    <a:pt x="2316480" y="2316480"/>
                  </a:lnTo>
                  <a:lnTo>
                    <a:pt x="0" y="4632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稻壳儿春秋广告/盗版必究        原创来源：http://chn.docer.com/works?userid=199329941#!/work_time"/>
          <p:cNvSpPr/>
          <p:nvPr userDrawn="1">
            <p:custDataLst>
              <p:tags r:id="rId1"/>
            </p:custDataLst>
          </p:nvPr>
        </p:nvSpPr>
        <p:spPr>
          <a:xfrm>
            <a:off x="0" y="4463592"/>
            <a:ext cx="2394408" cy="2394408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稻壳儿春秋广告/盗版必究        原创来源：http://chn.docer.com/works?userid=199329941#!/work_time"/>
          <p:cNvSpPr/>
          <p:nvPr userDrawn="1">
            <p:custDataLst>
              <p:tags r:id="rId2"/>
            </p:custDataLst>
          </p:nvPr>
        </p:nvSpPr>
        <p:spPr>
          <a:xfrm>
            <a:off x="0" y="5297864"/>
            <a:ext cx="1560136" cy="1560136"/>
          </a:xfrm>
          <a:prstGeom prst="rt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稻壳儿春秋广告/盗版必究        原创来源：http://chn.docer.com/works?userid=199329941#!/work_time"/>
          <p:cNvSpPr/>
          <p:nvPr userDrawn="1">
            <p:custDataLst>
              <p:tags r:id="rId3"/>
            </p:custDataLst>
          </p:nvPr>
        </p:nvSpPr>
        <p:spPr>
          <a:xfrm rot="239777" flipH="1">
            <a:off x="5493081" y="-249499"/>
            <a:ext cx="6546711" cy="7348910"/>
          </a:xfrm>
          <a:custGeom>
            <a:avLst/>
            <a:gdLst>
              <a:gd name="connsiteX0" fmla="*/ 79845 w 5432956"/>
              <a:gd name="connsiteY0" fmla="*/ 0 h 6157243"/>
              <a:gd name="connsiteX1" fmla="*/ 0 w 5432956"/>
              <a:gd name="connsiteY1" fmla="*/ 1142907 h 6157243"/>
              <a:gd name="connsiteX2" fmla="*/ 4982893 w 5432956"/>
              <a:gd name="connsiteY2" fmla="*/ 6125801 h 6157243"/>
              <a:gd name="connsiteX3" fmla="*/ 5432956 w 5432956"/>
              <a:gd name="connsiteY3" fmla="*/ 6157243 h 6157243"/>
              <a:gd name="connsiteX4" fmla="*/ 79845 w 5432956"/>
              <a:gd name="connsiteY4" fmla="*/ 0 h 61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2956" h="6157243">
                <a:moveTo>
                  <a:pt x="79845" y="0"/>
                </a:moveTo>
                <a:lnTo>
                  <a:pt x="0" y="1142907"/>
                </a:lnTo>
                <a:lnTo>
                  <a:pt x="4982893" y="6125801"/>
                </a:lnTo>
                <a:lnTo>
                  <a:pt x="5432956" y="6157243"/>
                </a:lnTo>
                <a:lnTo>
                  <a:pt x="79845" y="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 lvl="0">
              <a:defRPr sz="3200" b="1" i="0">
                <a:solidFill>
                  <a:srgbClr val="EC7C30"/>
                </a:solidFill>
                <a:latin typeface="微软雅黑" panose="020B0503020204020204" pitchFamily="3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 lvl="0"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2194560"/>
            <a:ext cx="4389120" cy="246888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731520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/>
          <p:nvPr userDrawn="1">
            <p:custDataLst>
              <p:tags r:id="rId3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851"/>
            <a:ext cx="720090" cy="618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2021/9/2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1815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561906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Relationship Id="rId27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ags" Target="../tags/tag145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5" Type="http://schemas.openxmlformats.org/officeDocument/2006/relationships/tags" Target="../tags/tag149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tags" Target="../tags/tag144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24" Type="http://schemas.openxmlformats.org/officeDocument/2006/relationships/tags" Target="../tags/tag148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tags" Target="../tags/tag147.xml"/><Relationship Id="rId10" Type="http://schemas.openxmlformats.org/officeDocument/2006/relationships/slideLayout" Target="../slideLayouts/slideLayout3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tags" Target="../tags/tag14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3.xml"/><Relationship Id="rId18" Type="http://schemas.openxmlformats.org/officeDocument/2006/relationships/tags" Target="../tags/tag330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tags" Target="../tags/tag329.xml"/><Relationship Id="rId2" Type="http://schemas.openxmlformats.org/officeDocument/2006/relationships/slideLayout" Target="../slideLayouts/slideLayout40.xml"/><Relationship Id="rId16" Type="http://schemas.openxmlformats.org/officeDocument/2006/relationships/tags" Target="../tags/tag32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ags" Target="../tags/tag327.xml"/><Relationship Id="rId10" Type="http://schemas.openxmlformats.org/officeDocument/2006/relationships/slideLayout" Target="../slideLayouts/slideLayout48.xml"/><Relationship Id="rId19" Type="http://schemas.openxmlformats.org/officeDocument/2006/relationships/tags" Target="../tags/tag331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ags" Target="../tags/tag3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483.xml"/><Relationship Id="rId18" Type="http://schemas.openxmlformats.org/officeDocument/2006/relationships/tags" Target="../tags/tag488.xml"/><Relationship Id="rId26" Type="http://schemas.openxmlformats.org/officeDocument/2006/relationships/tags" Target="../tags/tag496.xml"/><Relationship Id="rId39" Type="http://schemas.openxmlformats.org/officeDocument/2006/relationships/tags" Target="../tags/tag509.xml"/><Relationship Id="rId21" Type="http://schemas.openxmlformats.org/officeDocument/2006/relationships/tags" Target="../tags/tag491.xml"/><Relationship Id="rId34" Type="http://schemas.openxmlformats.org/officeDocument/2006/relationships/tags" Target="../tags/tag504.xml"/><Relationship Id="rId42" Type="http://schemas.openxmlformats.org/officeDocument/2006/relationships/tags" Target="../tags/tag512.xml"/><Relationship Id="rId47" Type="http://schemas.openxmlformats.org/officeDocument/2006/relationships/image" Target="../media/image44.png"/><Relationship Id="rId50" Type="http://schemas.openxmlformats.org/officeDocument/2006/relationships/image" Target="../media/image47.png"/><Relationship Id="rId7" Type="http://schemas.openxmlformats.org/officeDocument/2006/relationships/tags" Target="../tags/tag477.xml"/><Relationship Id="rId2" Type="http://schemas.openxmlformats.org/officeDocument/2006/relationships/tags" Target="../tags/tag472.xml"/><Relationship Id="rId16" Type="http://schemas.openxmlformats.org/officeDocument/2006/relationships/tags" Target="../tags/tag486.xml"/><Relationship Id="rId29" Type="http://schemas.openxmlformats.org/officeDocument/2006/relationships/tags" Target="../tags/tag499.xml"/><Relationship Id="rId11" Type="http://schemas.openxmlformats.org/officeDocument/2006/relationships/tags" Target="../tags/tag481.xml"/><Relationship Id="rId24" Type="http://schemas.openxmlformats.org/officeDocument/2006/relationships/tags" Target="../tags/tag494.xml"/><Relationship Id="rId32" Type="http://schemas.openxmlformats.org/officeDocument/2006/relationships/tags" Target="../tags/tag502.xml"/><Relationship Id="rId37" Type="http://schemas.openxmlformats.org/officeDocument/2006/relationships/tags" Target="../tags/tag507.xml"/><Relationship Id="rId40" Type="http://schemas.openxmlformats.org/officeDocument/2006/relationships/tags" Target="../tags/tag510.xml"/><Relationship Id="rId45" Type="http://schemas.openxmlformats.org/officeDocument/2006/relationships/image" Target="../media/image42.png"/><Relationship Id="rId5" Type="http://schemas.openxmlformats.org/officeDocument/2006/relationships/tags" Target="../tags/tag475.xml"/><Relationship Id="rId15" Type="http://schemas.openxmlformats.org/officeDocument/2006/relationships/tags" Target="../tags/tag485.xml"/><Relationship Id="rId23" Type="http://schemas.openxmlformats.org/officeDocument/2006/relationships/tags" Target="../tags/tag493.xml"/><Relationship Id="rId28" Type="http://schemas.openxmlformats.org/officeDocument/2006/relationships/tags" Target="../tags/tag498.xml"/><Relationship Id="rId36" Type="http://schemas.openxmlformats.org/officeDocument/2006/relationships/tags" Target="../tags/tag506.xml"/><Relationship Id="rId49" Type="http://schemas.openxmlformats.org/officeDocument/2006/relationships/image" Target="../media/image46.svg"/><Relationship Id="rId10" Type="http://schemas.openxmlformats.org/officeDocument/2006/relationships/tags" Target="../tags/tag480.xml"/><Relationship Id="rId19" Type="http://schemas.openxmlformats.org/officeDocument/2006/relationships/tags" Target="../tags/tag489.xml"/><Relationship Id="rId31" Type="http://schemas.openxmlformats.org/officeDocument/2006/relationships/tags" Target="../tags/tag501.xml"/><Relationship Id="rId44" Type="http://schemas.openxmlformats.org/officeDocument/2006/relationships/slideLayout" Target="../slideLayouts/slideLayout46.xml"/><Relationship Id="rId4" Type="http://schemas.openxmlformats.org/officeDocument/2006/relationships/tags" Target="../tags/tag474.xml"/><Relationship Id="rId9" Type="http://schemas.openxmlformats.org/officeDocument/2006/relationships/tags" Target="../tags/tag479.xml"/><Relationship Id="rId14" Type="http://schemas.openxmlformats.org/officeDocument/2006/relationships/tags" Target="../tags/tag484.xml"/><Relationship Id="rId22" Type="http://schemas.openxmlformats.org/officeDocument/2006/relationships/tags" Target="../tags/tag492.xml"/><Relationship Id="rId27" Type="http://schemas.openxmlformats.org/officeDocument/2006/relationships/tags" Target="../tags/tag497.xml"/><Relationship Id="rId30" Type="http://schemas.openxmlformats.org/officeDocument/2006/relationships/tags" Target="../tags/tag500.xml"/><Relationship Id="rId35" Type="http://schemas.openxmlformats.org/officeDocument/2006/relationships/tags" Target="../tags/tag505.xml"/><Relationship Id="rId43" Type="http://schemas.openxmlformats.org/officeDocument/2006/relationships/tags" Target="../tags/tag513.xml"/><Relationship Id="rId48" Type="http://schemas.openxmlformats.org/officeDocument/2006/relationships/image" Target="../media/image45.png"/><Relationship Id="rId8" Type="http://schemas.openxmlformats.org/officeDocument/2006/relationships/tags" Target="../tags/tag478.xml"/><Relationship Id="rId51" Type="http://schemas.openxmlformats.org/officeDocument/2006/relationships/image" Target="../media/image48.png"/><Relationship Id="rId3" Type="http://schemas.openxmlformats.org/officeDocument/2006/relationships/tags" Target="../tags/tag473.xml"/><Relationship Id="rId12" Type="http://schemas.openxmlformats.org/officeDocument/2006/relationships/tags" Target="../tags/tag482.xml"/><Relationship Id="rId17" Type="http://schemas.openxmlformats.org/officeDocument/2006/relationships/tags" Target="../tags/tag487.xml"/><Relationship Id="rId25" Type="http://schemas.openxmlformats.org/officeDocument/2006/relationships/tags" Target="../tags/tag495.xml"/><Relationship Id="rId33" Type="http://schemas.openxmlformats.org/officeDocument/2006/relationships/tags" Target="../tags/tag503.xml"/><Relationship Id="rId38" Type="http://schemas.openxmlformats.org/officeDocument/2006/relationships/tags" Target="../tags/tag508.xml"/><Relationship Id="rId46" Type="http://schemas.openxmlformats.org/officeDocument/2006/relationships/image" Target="../media/image43.jpeg"/><Relationship Id="rId20" Type="http://schemas.openxmlformats.org/officeDocument/2006/relationships/tags" Target="../tags/tag490.xml"/><Relationship Id="rId41" Type="http://schemas.openxmlformats.org/officeDocument/2006/relationships/tags" Target="../tags/tag511.xml"/><Relationship Id="rId1" Type="http://schemas.openxmlformats.org/officeDocument/2006/relationships/tags" Target="../tags/tag471.xml"/><Relationship Id="rId6" Type="http://schemas.openxmlformats.org/officeDocument/2006/relationships/tags" Target="../tags/tag47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14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15.xml"/><Relationship Id="rId6" Type="http://schemas.openxmlformats.org/officeDocument/2006/relationships/image" Target="../media/image54.jpeg"/><Relationship Id="rId11" Type="http://schemas.openxmlformats.org/officeDocument/2006/relationships/image" Target="../media/image59.png"/><Relationship Id="rId5" Type="http://schemas.openxmlformats.org/officeDocument/2006/relationships/image" Target="../media/image53.jpeg"/><Relationship Id="rId10" Type="http://schemas.openxmlformats.org/officeDocument/2006/relationships/image" Target="../media/image58.pn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gif"/><Relationship Id="rId3" Type="http://schemas.openxmlformats.org/officeDocument/2006/relationships/image" Target="../media/image60.png"/><Relationship Id="rId21" Type="http://schemas.openxmlformats.org/officeDocument/2006/relationships/image" Target="../media/image78.jpe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73.png"/><Relationship Id="rId20" Type="http://schemas.openxmlformats.org/officeDocument/2006/relationships/image" Target="../media/image77.jpeg"/><Relationship Id="rId1" Type="http://schemas.openxmlformats.org/officeDocument/2006/relationships/tags" Target="../tags/tag516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19" Type="http://schemas.openxmlformats.org/officeDocument/2006/relationships/image" Target="../media/image76.jpe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17.xml"/><Relationship Id="rId4" Type="http://schemas.openxmlformats.org/officeDocument/2006/relationships/image" Target="../media/image8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18.xml"/><Relationship Id="rId4" Type="http://schemas.openxmlformats.org/officeDocument/2006/relationships/image" Target="../media/image8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519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527.xml"/><Relationship Id="rId3" Type="http://schemas.openxmlformats.org/officeDocument/2006/relationships/tags" Target="../tags/tag522.xml"/><Relationship Id="rId7" Type="http://schemas.openxmlformats.org/officeDocument/2006/relationships/tags" Target="../tags/tag526.xml"/><Relationship Id="rId12" Type="http://schemas.openxmlformats.org/officeDocument/2006/relationships/slideLayout" Target="../slideLayouts/slideLayout23.xml"/><Relationship Id="rId2" Type="http://schemas.openxmlformats.org/officeDocument/2006/relationships/tags" Target="../tags/tag521.xml"/><Relationship Id="rId1" Type="http://schemas.openxmlformats.org/officeDocument/2006/relationships/tags" Target="../tags/tag520.xml"/><Relationship Id="rId6" Type="http://schemas.openxmlformats.org/officeDocument/2006/relationships/tags" Target="../tags/tag525.xml"/><Relationship Id="rId11" Type="http://schemas.openxmlformats.org/officeDocument/2006/relationships/tags" Target="../tags/tag530.xml"/><Relationship Id="rId5" Type="http://schemas.openxmlformats.org/officeDocument/2006/relationships/tags" Target="../tags/tag524.xml"/><Relationship Id="rId10" Type="http://schemas.openxmlformats.org/officeDocument/2006/relationships/tags" Target="../tags/tag529.xml"/><Relationship Id="rId4" Type="http://schemas.openxmlformats.org/officeDocument/2006/relationships/tags" Target="../tags/tag523.xml"/><Relationship Id="rId9" Type="http://schemas.openxmlformats.org/officeDocument/2006/relationships/tags" Target="../tags/tag52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538.xml"/><Relationship Id="rId13" Type="http://schemas.openxmlformats.org/officeDocument/2006/relationships/tags" Target="../tags/tag543.xml"/><Relationship Id="rId18" Type="http://schemas.openxmlformats.org/officeDocument/2006/relationships/image" Target="../media/image89.png"/><Relationship Id="rId3" Type="http://schemas.openxmlformats.org/officeDocument/2006/relationships/tags" Target="../tags/tag533.xml"/><Relationship Id="rId21" Type="http://schemas.openxmlformats.org/officeDocument/2006/relationships/image" Target="../media/image92.png"/><Relationship Id="rId7" Type="http://schemas.openxmlformats.org/officeDocument/2006/relationships/tags" Target="../tags/tag537.xml"/><Relationship Id="rId12" Type="http://schemas.openxmlformats.org/officeDocument/2006/relationships/tags" Target="../tags/tag542.xml"/><Relationship Id="rId17" Type="http://schemas.openxmlformats.org/officeDocument/2006/relationships/image" Target="../media/image88.png"/><Relationship Id="rId2" Type="http://schemas.openxmlformats.org/officeDocument/2006/relationships/tags" Target="../tags/tag532.xml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tags" Target="../tags/tag531.xml"/><Relationship Id="rId6" Type="http://schemas.openxmlformats.org/officeDocument/2006/relationships/tags" Target="../tags/tag536.xml"/><Relationship Id="rId11" Type="http://schemas.openxmlformats.org/officeDocument/2006/relationships/tags" Target="../tags/tag541.xml"/><Relationship Id="rId5" Type="http://schemas.openxmlformats.org/officeDocument/2006/relationships/tags" Target="../tags/tag535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540.xml"/><Relationship Id="rId19" Type="http://schemas.openxmlformats.org/officeDocument/2006/relationships/image" Target="../media/image90.png"/><Relationship Id="rId4" Type="http://schemas.openxmlformats.org/officeDocument/2006/relationships/tags" Target="../tags/tag534.xml"/><Relationship Id="rId9" Type="http://schemas.openxmlformats.org/officeDocument/2006/relationships/tags" Target="../tags/tag539.xml"/><Relationship Id="rId14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51.xml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3" Type="http://schemas.openxmlformats.org/officeDocument/2006/relationships/tags" Target="../tags/tag546.xml"/><Relationship Id="rId7" Type="http://schemas.openxmlformats.org/officeDocument/2006/relationships/tags" Target="../tags/tag550.xml"/><Relationship Id="rId12" Type="http://schemas.openxmlformats.org/officeDocument/2006/relationships/image" Target="../media/image91.png"/><Relationship Id="rId17" Type="http://schemas.openxmlformats.org/officeDocument/2006/relationships/image" Target="../media/image97.png"/><Relationship Id="rId2" Type="http://schemas.openxmlformats.org/officeDocument/2006/relationships/tags" Target="../tags/tag545.xml"/><Relationship Id="rId16" Type="http://schemas.openxmlformats.org/officeDocument/2006/relationships/image" Target="../media/image96.png"/><Relationship Id="rId1" Type="http://schemas.openxmlformats.org/officeDocument/2006/relationships/tags" Target="../tags/tag544.xml"/><Relationship Id="rId6" Type="http://schemas.openxmlformats.org/officeDocument/2006/relationships/tags" Target="../tags/tag549.xml"/><Relationship Id="rId11" Type="http://schemas.openxmlformats.org/officeDocument/2006/relationships/notesSlide" Target="../notesSlides/notesSlide3.xml"/><Relationship Id="rId5" Type="http://schemas.openxmlformats.org/officeDocument/2006/relationships/tags" Target="../tags/tag548.xml"/><Relationship Id="rId15" Type="http://schemas.openxmlformats.org/officeDocument/2006/relationships/image" Target="../media/image95.jpeg"/><Relationship Id="rId10" Type="http://schemas.openxmlformats.org/officeDocument/2006/relationships/slideLayout" Target="../slideLayouts/slideLayout46.xml"/><Relationship Id="rId4" Type="http://schemas.openxmlformats.org/officeDocument/2006/relationships/tags" Target="../tags/tag547.xml"/><Relationship Id="rId9" Type="http://schemas.openxmlformats.org/officeDocument/2006/relationships/tags" Target="../tags/tag552.xml"/><Relationship Id="rId14" Type="http://schemas.openxmlformats.org/officeDocument/2006/relationships/image" Target="../media/image9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395.xml"/><Relationship Id="rId3" Type="http://schemas.openxmlformats.org/officeDocument/2006/relationships/tags" Target="../tags/tag390.xml"/><Relationship Id="rId7" Type="http://schemas.openxmlformats.org/officeDocument/2006/relationships/tags" Target="../tags/tag394.xml"/><Relationship Id="rId12" Type="http://schemas.openxmlformats.org/officeDocument/2006/relationships/slideLayout" Target="../slideLayouts/slideLayout23.xml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6" Type="http://schemas.openxmlformats.org/officeDocument/2006/relationships/tags" Target="../tags/tag393.xml"/><Relationship Id="rId11" Type="http://schemas.openxmlformats.org/officeDocument/2006/relationships/tags" Target="../tags/tag398.xml"/><Relationship Id="rId5" Type="http://schemas.openxmlformats.org/officeDocument/2006/relationships/tags" Target="../tags/tag392.xml"/><Relationship Id="rId10" Type="http://schemas.openxmlformats.org/officeDocument/2006/relationships/tags" Target="../tags/tag397.xml"/><Relationship Id="rId4" Type="http://schemas.openxmlformats.org/officeDocument/2006/relationships/tags" Target="../tags/tag391.xml"/><Relationship Id="rId9" Type="http://schemas.openxmlformats.org/officeDocument/2006/relationships/tags" Target="../tags/tag39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560.xml"/><Relationship Id="rId13" Type="http://schemas.openxmlformats.org/officeDocument/2006/relationships/image" Target="../media/image98.png"/><Relationship Id="rId3" Type="http://schemas.openxmlformats.org/officeDocument/2006/relationships/tags" Target="../tags/tag555.xml"/><Relationship Id="rId7" Type="http://schemas.openxmlformats.org/officeDocument/2006/relationships/tags" Target="../tags/tag559.xml"/><Relationship Id="rId12" Type="http://schemas.openxmlformats.org/officeDocument/2006/relationships/image" Target="../media/image91.png"/><Relationship Id="rId2" Type="http://schemas.openxmlformats.org/officeDocument/2006/relationships/tags" Target="../tags/tag554.xml"/><Relationship Id="rId16" Type="http://schemas.openxmlformats.org/officeDocument/2006/relationships/image" Target="../media/image101.png"/><Relationship Id="rId1" Type="http://schemas.openxmlformats.org/officeDocument/2006/relationships/tags" Target="../tags/tag553.xml"/><Relationship Id="rId6" Type="http://schemas.openxmlformats.org/officeDocument/2006/relationships/tags" Target="../tags/tag558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557.xml"/><Relationship Id="rId15" Type="http://schemas.openxmlformats.org/officeDocument/2006/relationships/image" Target="../media/image100.png"/><Relationship Id="rId10" Type="http://schemas.openxmlformats.org/officeDocument/2006/relationships/slideLayout" Target="../slideLayouts/slideLayout46.xml"/><Relationship Id="rId4" Type="http://schemas.openxmlformats.org/officeDocument/2006/relationships/tags" Target="../tags/tag556.xml"/><Relationship Id="rId9" Type="http://schemas.openxmlformats.org/officeDocument/2006/relationships/tags" Target="../tags/tag561.xml"/><Relationship Id="rId14" Type="http://schemas.openxmlformats.org/officeDocument/2006/relationships/image" Target="../media/image9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69.xml"/><Relationship Id="rId13" Type="http://schemas.openxmlformats.org/officeDocument/2006/relationships/image" Target="../media/image102.png"/><Relationship Id="rId3" Type="http://schemas.openxmlformats.org/officeDocument/2006/relationships/tags" Target="../tags/tag564.xml"/><Relationship Id="rId7" Type="http://schemas.openxmlformats.org/officeDocument/2006/relationships/tags" Target="../tags/tag568.xml"/><Relationship Id="rId12" Type="http://schemas.openxmlformats.org/officeDocument/2006/relationships/image" Target="../media/image91.png"/><Relationship Id="rId2" Type="http://schemas.openxmlformats.org/officeDocument/2006/relationships/tags" Target="../tags/tag563.xml"/><Relationship Id="rId16" Type="http://schemas.openxmlformats.org/officeDocument/2006/relationships/image" Target="../media/image105.png"/><Relationship Id="rId1" Type="http://schemas.openxmlformats.org/officeDocument/2006/relationships/tags" Target="../tags/tag562.xml"/><Relationship Id="rId6" Type="http://schemas.openxmlformats.org/officeDocument/2006/relationships/tags" Target="../tags/tag567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566.xml"/><Relationship Id="rId15" Type="http://schemas.openxmlformats.org/officeDocument/2006/relationships/image" Target="../media/image104.png"/><Relationship Id="rId10" Type="http://schemas.openxmlformats.org/officeDocument/2006/relationships/slideLayout" Target="../slideLayouts/slideLayout46.xml"/><Relationship Id="rId4" Type="http://schemas.openxmlformats.org/officeDocument/2006/relationships/tags" Target="../tags/tag565.xml"/><Relationship Id="rId9" Type="http://schemas.openxmlformats.org/officeDocument/2006/relationships/tags" Target="../tags/tag570.xml"/><Relationship Id="rId14" Type="http://schemas.openxmlformats.org/officeDocument/2006/relationships/image" Target="../media/image10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578.xml"/><Relationship Id="rId13" Type="http://schemas.openxmlformats.org/officeDocument/2006/relationships/image" Target="../media/image107.png"/><Relationship Id="rId3" Type="http://schemas.openxmlformats.org/officeDocument/2006/relationships/tags" Target="../tags/tag573.xml"/><Relationship Id="rId7" Type="http://schemas.openxmlformats.org/officeDocument/2006/relationships/tags" Target="../tags/tag577.xml"/><Relationship Id="rId12" Type="http://schemas.openxmlformats.org/officeDocument/2006/relationships/image" Target="../media/image106.png"/><Relationship Id="rId2" Type="http://schemas.openxmlformats.org/officeDocument/2006/relationships/tags" Target="../tags/tag572.xml"/><Relationship Id="rId1" Type="http://schemas.openxmlformats.org/officeDocument/2006/relationships/tags" Target="../tags/tag571.xml"/><Relationship Id="rId6" Type="http://schemas.openxmlformats.org/officeDocument/2006/relationships/tags" Target="../tags/tag576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575.xml"/><Relationship Id="rId15" Type="http://schemas.openxmlformats.org/officeDocument/2006/relationships/image" Target="../media/image91.png"/><Relationship Id="rId10" Type="http://schemas.openxmlformats.org/officeDocument/2006/relationships/slideLayout" Target="../slideLayouts/slideLayout46.xml"/><Relationship Id="rId4" Type="http://schemas.openxmlformats.org/officeDocument/2006/relationships/tags" Target="../tags/tag574.xml"/><Relationship Id="rId9" Type="http://schemas.openxmlformats.org/officeDocument/2006/relationships/tags" Target="../tags/tag579.xml"/><Relationship Id="rId14" Type="http://schemas.openxmlformats.org/officeDocument/2006/relationships/image" Target="../media/image10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406.xml"/><Relationship Id="rId13" Type="http://schemas.openxmlformats.org/officeDocument/2006/relationships/tags" Target="../tags/tag411.xml"/><Relationship Id="rId18" Type="http://schemas.openxmlformats.org/officeDocument/2006/relationships/tags" Target="../tags/tag416.xml"/><Relationship Id="rId3" Type="http://schemas.openxmlformats.org/officeDocument/2006/relationships/tags" Target="../tags/tag401.xml"/><Relationship Id="rId21" Type="http://schemas.openxmlformats.org/officeDocument/2006/relationships/tags" Target="../tags/tag419.xml"/><Relationship Id="rId7" Type="http://schemas.openxmlformats.org/officeDocument/2006/relationships/tags" Target="../tags/tag405.xml"/><Relationship Id="rId12" Type="http://schemas.openxmlformats.org/officeDocument/2006/relationships/tags" Target="../tags/tag410.xml"/><Relationship Id="rId17" Type="http://schemas.openxmlformats.org/officeDocument/2006/relationships/tags" Target="../tags/tag415.xml"/><Relationship Id="rId2" Type="http://schemas.openxmlformats.org/officeDocument/2006/relationships/tags" Target="../tags/tag400.xml"/><Relationship Id="rId16" Type="http://schemas.openxmlformats.org/officeDocument/2006/relationships/tags" Target="../tags/tag414.xml"/><Relationship Id="rId20" Type="http://schemas.openxmlformats.org/officeDocument/2006/relationships/tags" Target="../tags/tag418.xml"/><Relationship Id="rId1" Type="http://schemas.openxmlformats.org/officeDocument/2006/relationships/tags" Target="../tags/tag399.xml"/><Relationship Id="rId6" Type="http://schemas.openxmlformats.org/officeDocument/2006/relationships/tags" Target="../tags/tag404.xml"/><Relationship Id="rId11" Type="http://schemas.openxmlformats.org/officeDocument/2006/relationships/tags" Target="../tags/tag409.xml"/><Relationship Id="rId5" Type="http://schemas.openxmlformats.org/officeDocument/2006/relationships/tags" Target="../tags/tag403.xml"/><Relationship Id="rId15" Type="http://schemas.openxmlformats.org/officeDocument/2006/relationships/tags" Target="../tags/tag413.xml"/><Relationship Id="rId23" Type="http://schemas.openxmlformats.org/officeDocument/2006/relationships/slideLayout" Target="../slideLayouts/slideLayout7.xml"/><Relationship Id="rId10" Type="http://schemas.openxmlformats.org/officeDocument/2006/relationships/tags" Target="../tags/tag408.xml"/><Relationship Id="rId19" Type="http://schemas.openxmlformats.org/officeDocument/2006/relationships/tags" Target="../tags/tag417.xml"/><Relationship Id="rId4" Type="http://schemas.openxmlformats.org/officeDocument/2006/relationships/tags" Target="../tags/tag402.xml"/><Relationship Id="rId9" Type="http://schemas.openxmlformats.org/officeDocument/2006/relationships/tags" Target="../tags/tag407.xml"/><Relationship Id="rId14" Type="http://schemas.openxmlformats.org/officeDocument/2006/relationships/tags" Target="../tags/tag412.xml"/><Relationship Id="rId22" Type="http://schemas.openxmlformats.org/officeDocument/2006/relationships/tags" Target="../tags/tag4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28.xml"/><Relationship Id="rId13" Type="http://schemas.openxmlformats.org/officeDocument/2006/relationships/tags" Target="../tags/tag433.xml"/><Relationship Id="rId18" Type="http://schemas.openxmlformats.org/officeDocument/2006/relationships/slideLayout" Target="../slideLayouts/slideLayout7.xml"/><Relationship Id="rId26" Type="http://schemas.openxmlformats.org/officeDocument/2006/relationships/image" Target="../media/image20.jpeg"/><Relationship Id="rId3" Type="http://schemas.openxmlformats.org/officeDocument/2006/relationships/tags" Target="../tags/tag423.xml"/><Relationship Id="rId21" Type="http://schemas.openxmlformats.org/officeDocument/2006/relationships/image" Target="../media/image15.jpeg"/><Relationship Id="rId7" Type="http://schemas.openxmlformats.org/officeDocument/2006/relationships/tags" Target="../tags/tag427.xml"/><Relationship Id="rId12" Type="http://schemas.openxmlformats.org/officeDocument/2006/relationships/tags" Target="../tags/tag432.xml"/><Relationship Id="rId17" Type="http://schemas.openxmlformats.org/officeDocument/2006/relationships/tags" Target="../tags/tag437.xml"/><Relationship Id="rId25" Type="http://schemas.openxmlformats.org/officeDocument/2006/relationships/image" Target="../media/image19.jpeg"/><Relationship Id="rId2" Type="http://schemas.openxmlformats.org/officeDocument/2006/relationships/tags" Target="../tags/tag422.xml"/><Relationship Id="rId16" Type="http://schemas.openxmlformats.org/officeDocument/2006/relationships/tags" Target="../tags/tag436.xml"/><Relationship Id="rId20" Type="http://schemas.openxmlformats.org/officeDocument/2006/relationships/image" Target="../media/image14.jpeg"/><Relationship Id="rId29" Type="http://schemas.openxmlformats.org/officeDocument/2006/relationships/image" Target="../media/image23.png"/><Relationship Id="rId1" Type="http://schemas.openxmlformats.org/officeDocument/2006/relationships/tags" Target="../tags/tag421.xml"/><Relationship Id="rId6" Type="http://schemas.openxmlformats.org/officeDocument/2006/relationships/tags" Target="../tags/tag426.xml"/><Relationship Id="rId11" Type="http://schemas.openxmlformats.org/officeDocument/2006/relationships/tags" Target="../tags/tag431.xml"/><Relationship Id="rId24" Type="http://schemas.openxmlformats.org/officeDocument/2006/relationships/image" Target="../media/image18.jpeg"/><Relationship Id="rId32" Type="http://schemas.openxmlformats.org/officeDocument/2006/relationships/image" Target="../media/image26.png"/><Relationship Id="rId5" Type="http://schemas.openxmlformats.org/officeDocument/2006/relationships/tags" Target="../tags/tag425.xml"/><Relationship Id="rId15" Type="http://schemas.openxmlformats.org/officeDocument/2006/relationships/tags" Target="../tags/tag435.xml"/><Relationship Id="rId23" Type="http://schemas.openxmlformats.org/officeDocument/2006/relationships/image" Target="../media/image17.jpeg"/><Relationship Id="rId28" Type="http://schemas.openxmlformats.org/officeDocument/2006/relationships/image" Target="../media/image22.png"/><Relationship Id="rId10" Type="http://schemas.openxmlformats.org/officeDocument/2006/relationships/tags" Target="../tags/tag430.xml"/><Relationship Id="rId19" Type="http://schemas.openxmlformats.org/officeDocument/2006/relationships/image" Target="../media/image13.jpeg"/><Relationship Id="rId31" Type="http://schemas.openxmlformats.org/officeDocument/2006/relationships/image" Target="../media/image25.png"/><Relationship Id="rId4" Type="http://schemas.openxmlformats.org/officeDocument/2006/relationships/tags" Target="../tags/tag424.xml"/><Relationship Id="rId9" Type="http://schemas.openxmlformats.org/officeDocument/2006/relationships/tags" Target="../tags/tag429.xml"/><Relationship Id="rId14" Type="http://schemas.openxmlformats.org/officeDocument/2006/relationships/tags" Target="../tags/tag434.xml"/><Relationship Id="rId22" Type="http://schemas.openxmlformats.org/officeDocument/2006/relationships/image" Target="../media/image16.jpeg"/><Relationship Id="rId27" Type="http://schemas.openxmlformats.org/officeDocument/2006/relationships/image" Target="../media/image21.jpeg"/><Relationship Id="rId30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tags" Target="../tags/tag439.xml"/><Relationship Id="rId1" Type="http://schemas.openxmlformats.org/officeDocument/2006/relationships/tags" Target="../tags/tag438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44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tags" Target="../tags/tag443.xml"/><Relationship Id="rId7" Type="http://schemas.openxmlformats.org/officeDocument/2006/relationships/tags" Target="../tags/tag447.xml"/><Relationship Id="rId12" Type="http://schemas.openxmlformats.org/officeDocument/2006/relationships/image" Target="../media/image34.png"/><Relationship Id="rId2" Type="http://schemas.openxmlformats.org/officeDocument/2006/relationships/tags" Target="../tags/tag442.xml"/><Relationship Id="rId1" Type="http://schemas.openxmlformats.org/officeDocument/2006/relationships/tags" Target="../tags/tag441.xml"/><Relationship Id="rId6" Type="http://schemas.openxmlformats.org/officeDocument/2006/relationships/tags" Target="../tags/tag446.xml"/><Relationship Id="rId11" Type="http://schemas.openxmlformats.org/officeDocument/2006/relationships/image" Target="../media/image33.png"/><Relationship Id="rId5" Type="http://schemas.openxmlformats.org/officeDocument/2006/relationships/tags" Target="../tags/tag445.xml"/><Relationship Id="rId10" Type="http://schemas.openxmlformats.org/officeDocument/2006/relationships/image" Target="../media/image32.png"/><Relationship Id="rId4" Type="http://schemas.openxmlformats.org/officeDocument/2006/relationships/tags" Target="../tags/tag444.xml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55.xml"/><Relationship Id="rId13" Type="http://schemas.openxmlformats.org/officeDocument/2006/relationships/tags" Target="../tags/tag460.xml"/><Relationship Id="rId3" Type="http://schemas.openxmlformats.org/officeDocument/2006/relationships/tags" Target="../tags/tag450.xml"/><Relationship Id="rId7" Type="http://schemas.openxmlformats.org/officeDocument/2006/relationships/tags" Target="../tags/tag454.xml"/><Relationship Id="rId12" Type="http://schemas.openxmlformats.org/officeDocument/2006/relationships/tags" Target="../tags/tag459.xml"/><Relationship Id="rId17" Type="http://schemas.openxmlformats.org/officeDocument/2006/relationships/image" Target="../media/image36.png"/><Relationship Id="rId2" Type="http://schemas.openxmlformats.org/officeDocument/2006/relationships/tags" Target="../tags/tag449.xml"/><Relationship Id="rId16" Type="http://schemas.openxmlformats.org/officeDocument/2006/relationships/image" Target="../media/image35.png"/><Relationship Id="rId1" Type="http://schemas.openxmlformats.org/officeDocument/2006/relationships/tags" Target="../tags/tag448.xml"/><Relationship Id="rId6" Type="http://schemas.openxmlformats.org/officeDocument/2006/relationships/tags" Target="../tags/tag453.xml"/><Relationship Id="rId11" Type="http://schemas.openxmlformats.org/officeDocument/2006/relationships/tags" Target="../tags/tag458.xml"/><Relationship Id="rId5" Type="http://schemas.openxmlformats.org/officeDocument/2006/relationships/tags" Target="../tags/tag452.xml"/><Relationship Id="rId15" Type="http://schemas.openxmlformats.org/officeDocument/2006/relationships/slideLayout" Target="../slideLayouts/slideLayout19.xml"/><Relationship Id="rId10" Type="http://schemas.openxmlformats.org/officeDocument/2006/relationships/tags" Target="../tags/tag457.xml"/><Relationship Id="rId4" Type="http://schemas.openxmlformats.org/officeDocument/2006/relationships/tags" Target="../tags/tag451.xml"/><Relationship Id="rId9" Type="http://schemas.openxmlformats.org/officeDocument/2006/relationships/tags" Target="../tags/tag456.xml"/><Relationship Id="rId14" Type="http://schemas.openxmlformats.org/officeDocument/2006/relationships/tags" Target="../tags/tag46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69.xml"/><Relationship Id="rId13" Type="http://schemas.openxmlformats.org/officeDocument/2006/relationships/image" Target="../media/image39.png"/><Relationship Id="rId3" Type="http://schemas.openxmlformats.org/officeDocument/2006/relationships/tags" Target="../tags/tag464.xml"/><Relationship Id="rId7" Type="http://schemas.openxmlformats.org/officeDocument/2006/relationships/tags" Target="../tags/tag468.xml"/><Relationship Id="rId12" Type="http://schemas.openxmlformats.org/officeDocument/2006/relationships/image" Target="../media/image38.png"/><Relationship Id="rId2" Type="http://schemas.openxmlformats.org/officeDocument/2006/relationships/tags" Target="../tags/tag463.xml"/><Relationship Id="rId1" Type="http://schemas.openxmlformats.org/officeDocument/2006/relationships/tags" Target="../tags/tag462.xml"/><Relationship Id="rId6" Type="http://schemas.openxmlformats.org/officeDocument/2006/relationships/tags" Target="../tags/tag467.xml"/><Relationship Id="rId11" Type="http://schemas.openxmlformats.org/officeDocument/2006/relationships/image" Target="../media/image37.png"/><Relationship Id="rId5" Type="http://schemas.openxmlformats.org/officeDocument/2006/relationships/tags" Target="../tags/tag466.xml"/><Relationship Id="rId15" Type="http://schemas.openxmlformats.org/officeDocument/2006/relationships/image" Target="../media/image41.png"/><Relationship Id="rId10" Type="http://schemas.openxmlformats.org/officeDocument/2006/relationships/slideLayout" Target="../slideLayouts/slideLayout46.xml"/><Relationship Id="rId4" Type="http://schemas.openxmlformats.org/officeDocument/2006/relationships/tags" Target="../tags/tag465.xml"/><Relationship Id="rId9" Type="http://schemas.openxmlformats.org/officeDocument/2006/relationships/tags" Target="../tags/tag470.xml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8845" y="2418080"/>
            <a:ext cx="6710680" cy="690574"/>
          </a:xfrm>
          <a:prstGeom prst="rect">
            <a:avLst/>
          </a:prstGeom>
        </p:spPr>
        <p:txBody>
          <a:bodyPr vert="horz" wrap="square" lIns="0" tIns="1333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sz="4400" b="1" spc="295" dirty="0">
                <a:solidFill>
                  <a:srgbClr val="FB6A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4400" b="1" spc="295" dirty="0">
                <a:solidFill>
                  <a:srgbClr val="FB6A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云产品能力介绍</a:t>
            </a:r>
            <a:endParaRPr lang="zh-CN" sz="4400" b="1" spc="295" dirty="0">
              <a:solidFill>
                <a:srgbClr val="FB6A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748754" y="545414"/>
            <a:ext cx="250190" cy="299085"/>
          </a:xfrm>
          <a:custGeom>
            <a:avLst/>
            <a:gdLst/>
            <a:ahLst/>
            <a:cxnLst/>
            <a:rect l="l" t="t" r="r" b="b"/>
            <a:pathLst>
              <a:path w="250190" h="299085">
                <a:moveTo>
                  <a:pt x="250067" y="298552"/>
                </a:moveTo>
                <a:lnTo>
                  <a:pt x="11739" y="167386"/>
                </a:lnTo>
                <a:lnTo>
                  <a:pt x="3431" y="159998"/>
                </a:lnTo>
                <a:lnTo>
                  <a:pt x="0" y="149976"/>
                </a:lnTo>
                <a:lnTo>
                  <a:pt x="1647" y="139509"/>
                </a:lnTo>
                <a:lnTo>
                  <a:pt x="8577" y="130784"/>
                </a:lnTo>
                <a:lnTo>
                  <a:pt x="207344" y="0"/>
                </a:lnTo>
                <a:lnTo>
                  <a:pt x="82542" y="147993"/>
                </a:lnTo>
                <a:lnTo>
                  <a:pt x="80764" y="149772"/>
                </a:lnTo>
                <a:lnTo>
                  <a:pt x="80967" y="152146"/>
                </a:lnTo>
                <a:lnTo>
                  <a:pt x="80967" y="154128"/>
                </a:lnTo>
                <a:lnTo>
                  <a:pt x="84129" y="156503"/>
                </a:lnTo>
                <a:lnTo>
                  <a:pt x="250067" y="298552"/>
                </a:lnTo>
                <a:close/>
              </a:path>
            </a:pathLst>
          </a:custGeom>
          <a:solidFill>
            <a:srgbClr val="FC6A00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786691" y="69405"/>
            <a:ext cx="169545" cy="476250"/>
          </a:xfrm>
          <a:custGeom>
            <a:avLst/>
            <a:gdLst/>
            <a:ahLst/>
            <a:cxnLst/>
            <a:rect l="l" t="t" r="r" b="b"/>
            <a:pathLst>
              <a:path w="169545" h="476250">
                <a:moveTo>
                  <a:pt x="169407" y="476008"/>
                </a:moveTo>
                <a:lnTo>
                  <a:pt x="101964" y="391233"/>
                </a:lnTo>
                <a:lnTo>
                  <a:pt x="50924" y="319764"/>
                </a:lnTo>
                <a:lnTo>
                  <a:pt x="17909" y="259575"/>
                </a:lnTo>
                <a:lnTo>
                  <a:pt x="8235" y="213719"/>
                </a:lnTo>
                <a:lnTo>
                  <a:pt x="2841" y="153039"/>
                </a:lnTo>
                <a:lnTo>
                  <a:pt x="504" y="89587"/>
                </a:lnTo>
                <a:lnTo>
                  <a:pt x="0" y="35412"/>
                </a:lnTo>
                <a:lnTo>
                  <a:pt x="103" y="393"/>
                </a:lnTo>
                <a:lnTo>
                  <a:pt x="1691" y="0"/>
                </a:lnTo>
                <a:lnTo>
                  <a:pt x="3278" y="1777"/>
                </a:lnTo>
                <a:lnTo>
                  <a:pt x="55149" y="69734"/>
                </a:lnTo>
                <a:lnTo>
                  <a:pt x="91407" y="121663"/>
                </a:lnTo>
                <a:lnTo>
                  <a:pt x="124334" y="174882"/>
                </a:lnTo>
                <a:lnTo>
                  <a:pt x="146268" y="221386"/>
                </a:lnTo>
                <a:lnTo>
                  <a:pt x="160149" y="290885"/>
                </a:lnTo>
                <a:lnTo>
                  <a:pt x="166962" y="375110"/>
                </a:lnTo>
                <a:lnTo>
                  <a:pt x="169213" y="446128"/>
                </a:lnTo>
                <a:lnTo>
                  <a:pt x="169407" y="476008"/>
                </a:lnTo>
                <a:close/>
              </a:path>
            </a:pathLst>
          </a:custGeom>
          <a:solidFill>
            <a:srgbClr val="FC6A00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998822" y="545414"/>
            <a:ext cx="250825" cy="299085"/>
          </a:xfrm>
          <a:custGeom>
            <a:avLst/>
            <a:gdLst/>
            <a:ahLst/>
            <a:cxnLst/>
            <a:rect l="l" t="t" r="r" b="b"/>
            <a:pathLst>
              <a:path w="250825" h="299085">
                <a:moveTo>
                  <a:pt x="0" y="298552"/>
                </a:moveTo>
                <a:lnTo>
                  <a:pt x="166141" y="156503"/>
                </a:lnTo>
                <a:lnTo>
                  <a:pt x="169303" y="154128"/>
                </a:lnTo>
                <a:lnTo>
                  <a:pt x="169303" y="149772"/>
                </a:lnTo>
                <a:lnTo>
                  <a:pt x="167716" y="147993"/>
                </a:lnTo>
                <a:lnTo>
                  <a:pt x="42913" y="0"/>
                </a:lnTo>
                <a:lnTo>
                  <a:pt x="241693" y="130784"/>
                </a:lnTo>
                <a:lnTo>
                  <a:pt x="248730" y="139509"/>
                </a:lnTo>
                <a:lnTo>
                  <a:pt x="250412" y="149976"/>
                </a:lnTo>
                <a:lnTo>
                  <a:pt x="246940" y="159998"/>
                </a:lnTo>
                <a:lnTo>
                  <a:pt x="238518" y="167386"/>
                </a:lnTo>
                <a:lnTo>
                  <a:pt x="0" y="298552"/>
                </a:lnTo>
                <a:close/>
              </a:path>
            </a:pathLst>
          </a:custGeom>
          <a:solidFill>
            <a:srgbClr val="FC6A00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041735" y="69405"/>
            <a:ext cx="169545" cy="476250"/>
          </a:xfrm>
          <a:custGeom>
            <a:avLst/>
            <a:gdLst/>
            <a:ahLst/>
            <a:cxnLst/>
            <a:rect l="l" t="t" r="r" b="b"/>
            <a:pathLst>
              <a:path w="169545" h="476250">
                <a:moveTo>
                  <a:pt x="0" y="476008"/>
                </a:moveTo>
                <a:lnTo>
                  <a:pt x="2451" y="375110"/>
                </a:lnTo>
                <a:lnTo>
                  <a:pt x="9269" y="290885"/>
                </a:lnTo>
                <a:lnTo>
                  <a:pt x="23152" y="221386"/>
                </a:lnTo>
                <a:lnTo>
                  <a:pt x="45085" y="174882"/>
                </a:lnTo>
                <a:lnTo>
                  <a:pt x="78012" y="121663"/>
                </a:lnTo>
                <a:lnTo>
                  <a:pt x="114271" y="69734"/>
                </a:lnTo>
                <a:lnTo>
                  <a:pt x="146201" y="27104"/>
                </a:lnTo>
                <a:lnTo>
                  <a:pt x="167728" y="0"/>
                </a:lnTo>
                <a:lnTo>
                  <a:pt x="169303" y="393"/>
                </a:lnTo>
                <a:lnTo>
                  <a:pt x="169408" y="35412"/>
                </a:lnTo>
                <a:lnTo>
                  <a:pt x="168907" y="89587"/>
                </a:lnTo>
                <a:lnTo>
                  <a:pt x="166574" y="153039"/>
                </a:lnTo>
                <a:lnTo>
                  <a:pt x="161183" y="213719"/>
                </a:lnTo>
                <a:lnTo>
                  <a:pt x="151510" y="259575"/>
                </a:lnTo>
                <a:lnTo>
                  <a:pt x="118407" y="319764"/>
                </a:lnTo>
                <a:lnTo>
                  <a:pt x="67373" y="391233"/>
                </a:lnTo>
                <a:lnTo>
                  <a:pt x="20530" y="450981"/>
                </a:lnTo>
                <a:lnTo>
                  <a:pt x="0" y="476008"/>
                </a:lnTo>
                <a:close/>
              </a:path>
            </a:pathLst>
          </a:custGeom>
          <a:solidFill>
            <a:srgbClr val="FC6A00"/>
          </a:solid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355616" y="361226"/>
            <a:ext cx="675233" cy="42496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18845" y="3749347"/>
            <a:ext cx="5488305" cy="381635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 err="1">
                <a:solidFill>
                  <a:schemeClr val="tx1"/>
                </a:solidFill>
                <a:latin typeface="微软雅黑" panose="020B0503020204020204" pitchFamily="34" charset="-122"/>
              </a:rPr>
              <a:t>企业营销内容生产解决方案</a:t>
            </a:r>
            <a:endParaRPr sz="2400" spc="-5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8D612BDA-BB3B-4182-973E-8545D19FB7DF}"/>
              </a:ext>
            </a:extLst>
          </p:cNvPr>
          <p:cNvGrpSpPr/>
          <p:nvPr/>
        </p:nvGrpSpPr>
        <p:grpSpPr>
          <a:xfrm>
            <a:off x="2782116" y="993820"/>
            <a:ext cx="3970430" cy="4550093"/>
            <a:chOff x="2782116" y="1552620"/>
            <a:chExt cx="3970430" cy="4550093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8F1A2065-1A60-45B4-8BB6-02AF402B7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/>
            <a:stretch>
              <a:fillRect/>
            </a:stretch>
          </p:blipFill>
          <p:spPr>
            <a:xfrm>
              <a:off x="2782116" y="1552620"/>
              <a:ext cx="3970430" cy="4550093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AA80FE8B-EFC5-479C-A8B9-AD5A05AD78FF}"/>
                </a:ext>
              </a:extLst>
            </p:cNvPr>
            <p:cNvSpPr/>
            <p:nvPr/>
          </p:nvSpPr>
          <p:spPr>
            <a:xfrm>
              <a:off x="3383915" y="3272790"/>
              <a:ext cx="221615" cy="1244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98">
              <a:extLst>
                <a:ext uri="{FF2B5EF4-FFF2-40B4-BE49-F238E27FC236}">
                  <a16:creationId xmlns:a16="http://schemas.microsoft.com/office/drawing/2014/main" id="{65F6601D-D1FB-4EBF-95AE-31E33CD60377}"/>
                </a:ext>
              </a:extLst>
            </p:cNvPr>
            <p:cNvSpPr/>
            <p:nvPr/>
          </p:nvSpPr>
          <p:spPr>
            <a:xfrm>
              <a:off x="3374366" y="3989070"/>
              <a:ext cx="487069" cy="12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>
              <a:extLst>
                <a:ext uri="{FF2B5EF4-FFF2-40B4-BE49-F238E27FC236}">
                  <a16:creationId xmlns:a16="http://schemas.microsoft.com/office/drawing/2014/main" id="{E4E1F127-EB25-4E2B-A391-E391E2BF4ED5}"/>
                </a:ext>
              </a:extLst>
            </p:cNvPr>
            <p:cNvSpPr/>
            <p:nvPr/>
          </p:nvSpPr>
          <p:spPr>
            <a:xfrm>
              <a:off x="4895361" y="5467349"/>
              <a:ext cx="458324" cy="1479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id="{80BFD069-12A3-43E6-818A-3945D491691D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193" y="981714"/>
            <a:ext cx="2145238" cy="4648016"/>
          </a:xfrm>
          <a:prstGeom prst="rect">
            <a:avLst/>
          </a:prstGeom>
        </p:spPr>
      </p:pic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E4D80512-183C-4CFE-8764-A43A5A61CF70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009093" y="1153359"/>
            <a:ext cx="0" cy="4719967"/>
          </a:xfrm>
          <a:prstGeom prst="line">
            <a:avLst/>
          </a:prstGeom>
          <a:ln w="3175">
            <a:solidFill>
              <a:srgbClr val="F28558">
                <a:lumMod val="60000"/>
                <a:lumOff val="40000"/>
              </a:srgb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01F1D1E5-F849-4311-BF67-B2CF951921E5}"/>
              </a:ext>
            </a:extLst>
          </p:cNvPr>
          <p:cNvSpPr txBox="1"/>
          <p:nvPr/>
        </p:nvSpPr>
        <p:spPr>
          <a:xfrm>
            <a:off x="8629493" y="1159854"/>
            <a:ext cx="3282312" cy="4850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支持外部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导入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支持推文一键转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H5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支持文件及视频上传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实现营销内容二次创作，提升传播效果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60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营销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物料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传播数据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统一上报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移动端公文包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展示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员工携带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个人名片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一键转发企业物料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访问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用户信息同步留存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</a:t>
            </a:r>
            <a:r>
              <a:rPr lang="zh-CN" altLang="en-US" sz="1600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海报</a:t>
            </a:r>
            <a:r>
              <a: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素材触达用户，可以通过编辑器制作海报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2855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47" name="直接连接符 7">
            <a:extLst>
              <a:ext uri="{FF2B5EF4-FFF2-40B4-BE49-F238E27FC236}">
                <a16:creationId xmlns:a16="http://schemas.microsoft.com/office/drawing/2014/main" id="{AAEBE7BD-07D6-4EFB-B6C6-7903EFA62554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flipH="1" flipV="1">
            <a:off x="2677160" y="1145540"/>
            <a:ext cx="1394460" cy="1568450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51" name="直接连接符 7">
            <a:extLst>
              <a:ext uri="{FF2B5EF4-FFF2-40B4-BE49-F238E27FC236}">
                <a16:creationId xmlns:a16="http://schemas.microsoft.com/office/drawing/2014/main" id="{12633331-A47E-492C-AAD9-06A8B3BE25FF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2696845" y="3041015"/>
            <a:ext cx="1267460" cy="107950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52" name="矩形 51">
            <a:extLst>
              <a:ext uri="{FF2B5EF4-FFF2-40B4-BE49-F238E27FC236}">
                <a16:creationId xmlns:a16="http://schemas.microsoft.com/office/drawing/2014/main" id="{E8DC79C8-145C-45FC-8032-518EF7DEC0E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869690" y="2640965"/>
            <a:ext cx="1934210" cy="8775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A057EFE5-CA3F-45E2-8B06-429246C9F70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353685" y="2766695"/>
            <a:ext cx="490220" cy="66230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F481E81B-AC9C-4253-A697-0511972257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546725" y="2879090"/>
            <a:ext cx="103505" cy="75565"/>
          </a:xfrm>
          <a:prstGeom prst="rect">
            <a:avLst/>
          </a:prstGeom>
          <a:solidFill>
            <a:srgbClr val="44546A">
              <a:lumMod val="20000"/>
              <a:lumOff val="80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04B4F31F-1B29-491E-9A59-7338B6481FD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546725" y="3241040"/>
            <a:ext cx="103505" cy="75565"/>
          </a:xfrm>
          <a:prstGeom prst="rect">
            <a:avLst/>
          </a:prstGeom>
          <a:solidFill>
            <a:srgbClr val="44546A">
              <a:lumMod val="20000"/>
              <a:lumOff val="80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cxnSp>
        <p:nvCxnSpPr>
          <p:cNvPr id="56" name="直接连接符 4">
            <a:extLst>
              <a:ext uri="{FF2B5EF4-FFF2-40B4-BE49-F238E27FC236}">
                <a16:creationId xmlns:a16="http://schemas.microsoft.com/office/drawing/2014/main" id="{95907825-E176-4286-9A98-AAF08339E1FF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5441950" y="3097530"/>
            <a:ext cx="330200" cy="0"/>
          </a:xfrm>
          <a:prstGeom prst="line">
            <a:avLst/>
          </a:prstGeom>
          <a:ln w="12700">
            <a:solidFill>
              <a:srgbClr val="44546A">
                <a:lumMod val="20000"/>
                <a:lumOff val="80000"/>
              </a:srgbClr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57" name="矩形 56">
            <a:extLst>
              <a:ext uri="{FF2B5EF4-FFF2-40B4-BE49-F238E27FC236}">
                <a16:creationId xmlns:a16="http://schemas.microsoft.com/office/drawing/2014/main" id="{95BC4F5B-995F-45DD-A73F-12198DFD9AC0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738880" y="2683510"/>
            <a:ext cx="1764030" cy="684530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数字化内容管理库</a:t>
            </a:r>
          </a:p>
        </p:txBody>
      </p:sp>
      <p:cxnSp>
        <p:nvCxnSpPr>
          <p:cNvPr id="58" name="直接连接符 7">
            <a:extLst>
              <a:ext uri="{FF2B5EF4-FFF2-40B4-BE49-F238E27FC236}">
                <a16:creationId xmlns:a16="http://schemas.microsoft.com/office/drawing/2014/main" id="{6DFF697B-1956-44A8-8105-065A9AF69FBA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H="1" flipV="1">
            <a:off x="2640965" y="1792605"/>
            <a:ext cx="1149350" cy="921385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59" name="圆角矩形 83">
            <a:extLst>
              <a:ext uri="{FF2B5EF4-FFF2-40B4-BE49-F238E27FC236}">
                <a16:creationId xmlns:a16="http://schemas.microsoft.com/office/drawing/2014/main" id="{6E53AE4E-522C-4FB5-B4EA-684CF1D12C5F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10845" y="2413000"/>
            <a:ext cx="2301240" cy="662305"/>
          </a:xfrm>
          <a:prstGeom prst="roundRect">
            <a:avLst/>
          </a:prstGeom>
          <a:solidFill>
            <a:srgbClr val="F1B631">
              <a:lumMod val="65000"/>
            </a:srgbClr>
          </a:solidFill>
          <a:ln w="12700" cmpd="sng">
            <a:noFill/>
            <a:prstDash val="solid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0" name="圆角矩形 84">
            <a:extLst>
              <a:ext uri="{FF2B5EF4-FFF2-40B4-BE49-F238E27FC236}">
                <a16:creationId xmlns:a16="http://schemas.microsoft.com/office/drawing/2014/main" id="{C25EE953-1B19-4A5C-AB7D-595DD92BC43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398145" y="1743710"/>
            <a:ext cx="2301240" cy="662305"/>
          </a:xfrm>
          <a:prstGeom prst="roundRect">
            <a:avLst/>
          </a:prstGeom>
          <a:solidFill>
            <a:srgbClr val="F28558">
              <a:lumMod val="75000"/>
            </a:srgbClr>
          </a:solidFill>
          <a:ln w="12700" cmpd="sng">
            <a:noFill/>
            <a:prstDash val="solid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1" name="圆角矩形 85">
            <a:extLst>
              <a:ext uri="{FF2B5EF4-FFF2-40B4-BE49-F238E27FC236}">
                <a16:creationId xmlns:a16="http://schemas.microsoft.com/office/drawing/2014/main" id="{9ABE5379-99D0-4F5D-89E5-2E74E2DE909D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410845" y="3082290"/>
            <a:ext cx="2301240" cy="662305"/>
          </a:xfrm>
          <a:prstGeom prst="roundRect">
            <a:avLst/>
          </a:prstGeom>
          <a:solidFill>
            <a:srgbClr val="596B8F">
              <a:lumMod val="50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id="{620486F3-4C1F-4160-A238-D021540D764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2583815" y="1768475"/>
            <a:ext cx="116840" cy="116840"/>
          </a:xfrm>
          <a:prstGeom prst="ellipse">
            <a:avLst/>
          </a:prstGeom>
          <a:solidFill>
            <a:srgbClr val="F28558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FA5CF214-68D6-43DF-A0C1-22C2E76A4DD2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2566670" y="2404745"/>
            <a:ext cx="116840" cy="116840"/>
          </a:xfrm>
          <a:prstGeom prst="ellipse">
            <a:avLst/>
          </a:prstGeom>
          <a:solidFill>
            <a:srgbClr val="F1B631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135799AA-5189-4AD1-BEF8-4D16E56F6309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2566670" y="3077210"/>
            <a:ext cx="116840" cy="116840"/>
          </a:xfrm>
          <a:prstGeom prst="ellipse">
            <a:avLst/>
          </a:prstGeom>
          <a:solidFill>
            <a:srgbClr val="596B8F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9717F6A6-2E23-4435-9478-6ACD5E78A3E8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1069975" y="1822450"/>
            <a:ext cx="1459865" cy="36258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公司介绍</a:t>
            </a:r>
          </a:p>
        </p:txBody>
      </p:sp>
      <p:sp>
        <p:nvSpPr>
          <p:cNvPr id="66" name="任意多边形 20">
            <a:extLst>
              <a:ext uri="{FF2B5EF4-FFF2-40B4-BE49-F238E27FC236}">
                <a16:creationId xmlns:a16="http://schemas.microsoft.com/office/drawing/2014/main" id="{C8197141-50EF-4D52-BCEE-82E24B649BF4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711835" y="2600325"/>
            <a:ext cx="252095" cy="251460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7" name="任意多边形 21">
            <a:extLst>
              <a:ext uri="{FF2B5EF4-FFF2-40B4-BE49-F238E27FC236}">
                <a16:creationId xmlns:a16="http://schemas.microsoft.com/office/drawing/2014/main" id="{73C7FD93-8F0A-4088-9E6B-CFD600785D24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709295" y="1939290"/>
            <a:ext cx="254635" cy="254635"/>
          </a:xfrm>
          <a:custGeom>
            <a:avLst/>
            <a:gdLst>
              <a:gd name="connsiteX0" fmla="*/ 71839 w 334963"/>
              <a:gd name="connsiteY0" fmla="*/ 306388 h 334963"/>
              <a:gd name="connsiteX1" fmla="*/ 263123 w 334963"/>
              <a:gd name="connsiteY1" fmla="*/ 306388 h 334963"/>
              <a:gd name="connsiteX2" fmla="*/ 276225 w 334963"/>
              <a:gd name="connsiteY2" fmla="*/ 321356 h 334963"/>
              <a:gd name="connsiteX3" fmla="*/ 263123 w 334963"/>
              <a:gd name="connsiteY3" fmla="*/ 334963 h 334963"/>
              <a:gd name="connsiteX4" fmla="*/ 71839 w 334963"/>
              <a:gd name="connsiteY4" fmla="*/ 334963 h 334963"/>
              <a:gd name="connsiteX5" fmla="*/ 58737 w 334963"/>
              <a:gd name="connsiteY5" fmla="*/ 321356 h 334963"/>
              <a:gd name="connsiteX6" fmla="*/ 71839 w 334963"/>
              <a:gd name="connsiteY6" fmla="*/ 306388 h 334963"/>
              <a:gd name="connsiteX7" fmla="*/ 85725 w 334963"/>
              <a:gd name="connsiteY7" fmla="*/ 153988 h 334963"/>
              <a:gd name="connsiteX8" fmla="*/ 85725 w 334963"/>
              <a:gd name="connsiteY8" fmla="*/ 252413 h 334963"/>
              <a:gd name="connsiteX9" fmla="*/ 249238 w 334963"/>
              <a:gd name="connsiteY9" fmla="*/ 252413 h 334963"/>
              <a:gd name="connsiteX10" fmla="*/ 249238 w 334963"/>
              <a:gd name="connsiteY10" fmla="*/ 153988 h 334963"/>
              <a:gd name="connsiteX11" fmla="*/ 166687 w 334963"/>
              <a:gd name="connsiteY11" fmla="*/ 28575 h 334963"/>
              <a:gd name="connsiteX12" fmla="*/ 77068 w 334963"/>
              <a:gd name="connsiteY12" fmla="*/ 90238 h 334963"/>
              <a:gd name="connsiteX13" fmla="*/ 66525 w 334963"/>
              <a:gd name="connsiteY13" fmla="*/ 100734 h 334963"/>
              <a:gd name="connsiteX14" fmla="*/ 26987 w 334963"/>
              <a:gd name="connsiteY14" fmla="*/ 145341 h 334963"/>
              <a:gd name="connsiteX15" fmla="*/ 57299 w 334963"/>
              <a:gd name="connsiteY15" fmla="*/ 187325 h 334963"/>
              <a:gd name="connsiteX16" fmla="*/ 57299 w 334963"/>
              <a:gd name="connsiteY16" fmla="*/ 140093 h 334963"/>
              <a:gd name="connsiteX17" fmla="*/ 70479 w 334963"/>
              <a:gd name="connsiteY17" fmla="*/ 125662 h 334963"/>
              <a:gd name="connsiteX18" fmla="*/ 262896 w 334963"/>
              <a:gd name="connsiteY18" fmla="*/ 125662 h 334963"/>
              <a:gd name="connsiteX19" fmla="*/ 276075 w 334963"/>
              <a:gd name="connsiteY19" fmla="*/ 140093 h 334963"/>
              <a:gd name="connsiteX20" fmla="*/ 276075 w 334963"/>
              <a:gd name="connsiteY20" fmla="*/ 187325 h 334963"/>
              <a:gd name="connsiteX21" fmla="*/ 306387 w 334963"/>
              <a:gd name="connsiteY21" fmla="*/ 145341 h 334963"/>
              <a:gd name="connsiteX22" fmla="*/ 266849 w 334963"/>
              <a:gd name="connsiteY22" fmla="*/ 100734 h 334963"/>
              <a:gd name="connsiteX23" fmla="*/ 256306 w 334963"/>
              <a:gd name="connsiteY23" fmla="*/ 90238 h 334963"/>
              <a:gd name="connsiteX24" fmla="*/ 166687 w 334963"/>
              <a:gd name="connsiteY24" fmla="*/ 28575 h 334963"/>
              <a:gd name="connsiteX25" fmla="*/ 167482 w 334963"/>
              <a:gd name="connsiteY25" fmla="*/ 0 h 334963"/>
              <a:gd name="connsiteX26" fmla="*/ 280894 w 334963"/>
              <a:gd name="connsiteY26" fmla="*/ 75122 h 334963"/>
              <a:gd name="connsiteX27" fmla="*/ 334963 w 334963"/>
              <a:gd name="connsiteY27" fmla="*/ 144972 h 334963"/>
              <a:gd name="connsiteX28" fmla="*/ 276938 w 334963"/>
              <a:gd name="connsiteY28" fmla="*/ 216139 h 334963"/>
              <a:gd name="connsiteX29" fmla="*/ 276938 w 334963"/>
              <a:gd name="connsiteY29" fmla="*/ 266221 h 334963"/>
              <a:gd name="connsiteX30" fmla="*/ 263750 w 334963"/>
              <a:gd name="connsiteY30" fmla="*/ 279400 h 334963"/>
              <a:gd name="connsiteX31" fmla="*/ 71213 w 334963"/>
              <a:gd name="connsiteY31" fmla="*/ 279400 h 334963"/>
              <a:gd name="connsiteX32" fmla="*/ 58025 w 334963"/>
              <a:gd name="connsiteY32" fmla="*/ 266221 h 334963"/>
              <a:gd name="connsiteX33" fmla="*/ 58025 w 334963"/>
              <a:gd name="connsiteY33" fmla="*/ 216139 h 334963"/>
              <a:gd name="connsiteX34" fmla="*/ 0 w 334963"/>
              <a:gd name="connsiteY34" fmla="*/ 144972 h 334963"/>
              <a:gd name="connsiteX35" fmla="*/ 54069 w 334963"/>
              <a:gd name="connsiteY35" fmla="*/ 75122 h 334963"/>
              <a:gd name="connsiteX36" fmla="*/ 167482 w 334963"/>
              <a:gd name="connsiteY36" fmla="*/ 0 h 334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4963" h="334963">
                <a:moveTo>
                  <a:pt x="71839" y="306388"/>
                </a:moveTo>
                <a:cubicBezTo>
                  <a:pt x="71839" y="306388"/>
                  <a:pt x="71839" y="306388"/>
                  <a:pt x="263123" y="306388"/>
                </a:cubicBezTo>
                <a:cubicBezTo>
                  <a:pt x="270984" y="306388"/>
                  <a:pt x="276225" y="313192"/>
                  <a:pt x="276225" y="321356"/>
                </a:cubicBezTo>
                <a:cubicBezTo>
                  <a:pt x="276225" y="329520"/>
                  <a:pt x="270984" y="334963"/>
                  <a:pt x="263123" y="334963"/>
                </a:cubicBezTo>
                <a:cubicBezTo>
                  <a:pt x="263123" y="334963"/>
                  <a:pt x="263123" y="334963"/>
                  <a:pt x="71839" y="334963"/>
                </a:cubicBezTo>
                <a:cubicBezTo>
                  <a:pt x="63978" y="334963"/>
                  <a:pt x="58737" y="329520"/>
                  <a:pt x="58737" y="321356"/>
                </a:cubicBezTo>
                <a:cubicBezTo>
                  <a:pt x="58737" y="313192"/>
                  <a:pt x="63978" y="306388"/>
                  <a:pt x="71839" y="306388"/>
                </a:cubicBezTo>
                <a:close/>
                <a:moveTo>
                  <a:pt x="85725" y="153988"/>
                </a:moveTo>
                <a:lnTo>
                  <a:pt x="85725" y="252413"/>
                </a:lnTo>
                <a:lnTo>
                  <a:pt x="249238" y="252413"/>
                </a:lnTo>
                <a:lnTo>
                  <a:pt x="249238" y="153988"/>
                </a:lnTo>
                <a:close/>
                <a:moveTo>
                  <a:pt x="166687" y="28575"/>
                </a:moveTo>
                <a:cubicBezTo>
                  <a:pt x="124513" y="28575"/>
                  <a:pt x="86294" y="54815"/>
                  <a:pt x="77068" y="90238"/>
                </a:cubicBezTo>
                <a:cubicBezTo>
                  <a:pt x="75750" y="95486"/>
                  <a:pt x="71796" y="99422"/>
                  <a:pt x="66525" y="100734"/>
                </a:cubicBezTo>
                <a:cubicBezTo>
                  <a:pt x="42802" y="105982"/>
                  <a:pt x="26987" y="124350"/>
                  <a:pt x="26987" y="145341"/>
                </a:cubicBezTo>
                <a:cubicBezTo>
                  <a:pt x="26987" y="163709"/>
                  <a:pt x="38848" y="179453"/>
                  <a:pt x="57299" y="187325"/>
                </a:cubicBezTo>
                <a:cubicBezTo>
                  <a:pt x="57299" y="187325"/>
                  <a:pt x="57299" y="187325"/>
                  <a:pt x="57299" y="140093"/>
                </a:cubicBezTo>
                <a:cubicBezTo>
                  <a:pt x="57299" y="132222"/>
                  <a:pt x="62571" y="125662"/>
                  <a:pt x="70479" y="125662"/>
                </a:cubicBezTo>
                <a:cubicBezTo>
                  <a:pt x="70479" y="125662"/>
                  <a:pt x="70479" y="125662"/>
                  <a:pt x="262896" y="125662"/>
                </a:cubicBezTo>
                <a:cubicBezTo>
                  <a:pt x="270803" y="125662"/>
                  <a:pt x="276075" y="132222"/>
                  <a:pt x="276075" y="140093"/>
                </a:cubicBezTo>
                <a:cubicBezTo>
                  <a:pt x="276075" y="140093"/>
                  <a:pt x="276075" y="140093"/>
                  <a:pt x="276075" y="187325"/>
                </a:cubicBezTo>
                <a:cubicBezTo>
                  <a:pt x="294526" y="179453"/>
                  <a:pt x="306387" y="163709"/>
                  <a:pt x="306387" y="145341"/>
                </a:cubicBezTo>
                <a:cubicBezTo>
                  <a:pt x="306387" y="124350"/>
                  <a:pt x="290572" y="105982"/>
                  <a:pt x="266849" y="100734"/>
                </a:cubicBezTo>
                <a:cubicBezTo>
                  <a:pt x="261578" y="99422"/>
                  <a:pt x="257624" y="95486"/>
                  <a:pt x="256306" y="90238"/>
                </a:cubicBezTo>
                <a:cubicBezTo>
                  <a:pt x="247080" y="54815"/>
                  <a:pt x="208861" y="28575"/>
                  <a:pt x="166687" y="28575"/>
                </a:cubicBezTo>
                <a:close/>
                <a:moveTo>
                  <a:pt x="167482" y="0"/>
                </a:moveTo>
                <a:cubicBezTo>
                  <a:pt x="220232" y="0"/>
                  <a:pt x="266388" y="30312"/>
                  <a:pt x="280894" y="75122"/>
                </a:cubicBezTo>
                <a:cubicBezTo>
                  <a:pt x="313863" y="85665"/>
                  <a:pt x="334963" y="113341"/>
                  <a:pt x="334963" y="144972"/>
                </a:cubicBezTo>
                <a:cubicBezTo>
                  <a:pt x="334963" y="177920"/>
                  <a:pt x="311225" y="206914"/>
                  <a:pt x="276938" y="216139"/>
                </a:cubicBezTo>
                <a:cubicBezTo>
                  <a:pt x="276938" y="216139"/>
                  <a:pt x="276938" y="216139"/>
                  <a:pt x="276938" y="266221"/>
                </a:cubicBezTo>
                <a:cubicBezTo>
                  <a:pt x="276938" y="274128"/>
                  <a:pt x="271663" y="279400"/>
                  <a:pt x="263750" y="279400"/>
                </a:cubicBezTo>
                <a:cubicBezTo>
                  <a:pt x="263750" y="279400"/>
                  <a:pt x="263750" y="279400"/>
                  <a:pt x="71213" y="279400"/>
                </a:cubicBezTo>
                <a:cubicBezTo>
                  <a:pt x="63300" y="279400"/>
                  <a:pt x="58025" y="274128"/>
                  <a:pt x="58025" y="266221"/>
                </a:cubicBezTo>
                <a:cubicBezTo>
                  <a:pt x="58025" y="266221"/>
                  <a:pt x="58025" y="266221"/>
                  <a:pt x="58025" y="216139"/>
                </a:cubicBezTo>
                <a:cubicBezTo>
                  <a:pt x="22419" y="206914"/>
                  <a:pt x="0" y="177920"/>
                  <a:pt x="0" y="144972"/>
                </a:cubicBezTo>
                <a:cubicBezTo>
                  <a:pt x="0" y="113341"/>
                  <a:pt x="21100" y="85665"/>
                  <a:pt x="54069" y="75122"/>
                </a:cubicBezTo>
                <a:cubicBezTo>
                  <a:pt x="68575" y="30312"/>
                  <a:pt x="114731" y="0"/>
                  <a:pt x="16748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8" name="任意多边形 22">
            <a:extLst>
              <a:ext uri="{FF2B5EF4-FFF2-40B4-BE49-F238E27FC236}">
                <a16:creationId xmlns:a16="http://schemas.microsoft.com/office/drawing/2014/main" id="{454F4710-2185-4A0E-95E9-5EC57329977B}"/>
              </a:ext>
            </a:extLst>
          </p:cNvPr>
          <p:cNvSpPr/>
          <p:nvPr>
            <p:custDataLst>
              <p:tags r:id="rId20"/>
            </p:custDataLst>
          </p:nvPr>
        </p:nvSpPr>
        <p:spPr bwMode="auto">
          <a:xfrm>
            <a:off x="702945" y="3249295"/>
            <a:ext cx="271145" cy="269875"/>
          </a:xfrm>
          <a:custGeom>
            <a:avLst/>
            <a:gdLst>
              <a:gd name="connsiteX0" fmla="*/ 239712 w 338138"/>
              <a:gd name="connsiteY0" fmla="*/ 261938 h 336550"/>
              <a:gd name="connsiteX1" fmla="*/ 179387 w 338138"/>
              <a:gd name="connsiteY1" fmla="*/ 269796 h 336550"/>
              <a:gd name="connsiteX2" fmla="*/ 179387 w 338138"/>
              <a:gd name="connsiteY2" fmla="*/ 314326 h 336550"/>
              <a:gd name="connsiteX3" fmla="*/ 239712 w 338138"/>
              <a:gd name="connsiteY3" fmla="*/ 261938 h 336550"/>
              <a:gd name="connsiteX4" fmla="*/ 100012 w 338138"/>
              <a:gd name="connsiteY4" fmla="*/ 261938 h 336550"/>
              <a:gd name="connsiteX5" fmla="*/ 158750 w 338138"/>
              <a:gd name="connsiteY5" fmla="*/ 314326 h 336550"/>
              <a:gd name="connsiteX6" fmla="*/ 158750 w 338138"/>
              <a:gd name="connsiteY6" fmla="*/ 269796 h 336550"/>
              <a:gd name="connsiteX7" fmla="*/ 100012 w 338138"/>
              <a:gd name="connsiteY7" fmla="*/ 261938 h 336550"/>
              <a:gd name="connsiteX8" fmla="*/ 301625 w 338138"/>
              <a:gd name="connsiteY8" fmla="*/ 231775 h 336550"/>
              <a:gd name="connsiteX9" fmla="*/ 264741 w 338138"/>
              <a:gd name="connsiteY9" fmla="*/ 252603 h 336550"/>
              <a:gd name="connsiteX10" fmla="*/ 239712 w 338138"/>
              <a:gd name="connsiteY10" fmla="*/ 296863 h 336550"/>
              <a:gd name="connsiteX11" fmla="*/ 301625 w 338138"/>
              <a:gd name="connsiteY11" fmla="*/ 231775 h 336550"/>
              <a:gd name="connsiteX12" fmla="*/ 36512 w 338138"/>
              <a:gd name="connsiteY12" fmla="*/ 231775 h 336550"/>
              <a:gd name="connsiteX13" fmla="*/ 98425 w 338138"/>
              <a:gd name="connsiteY13" fmla="*/ 296863 h 336550"/>
              <a:gd name="connsiteX14" fmla="*/ 73396 w 338138"/>
              <a:gd name="connsiteY14" fmla="*/ 252603 h 336550"/>
              <a:gd name="connsiteX15" fmla="*/ 36512 w 338138"/>
              <a:gd name="connsiteY15" fmla="*/ 231775 h 336550"/>
              <a:gd name="connsiteX16" fmla="*/ 279747 w 338138"/>
              <a:gd name="connsiteY16" fmla="*/ 179388 h 336550"/>
              <a:gd name="connsiteX17" fmla="*/ 273050 w 338138"/>
              <a:gd name="connsiteY17" fmla="*/ 225426 h 336550"/>
              <a:gd name="connsiteX18" fmla="*/ 315913 w 338138"/>
              <a:gd name="connsiteY18" fmla="*/ 179388 h 336550"/>
              <a:gd name="connsiteX19" fmla="*/ 279747 w 338138"/>
              <a:gd name="connsiteY19" fmla="*/ 179388 h 336550"/>
              <a:gd name="connsiteX20" fmla="*/ 179387 w 338138"/>
              <a:gd name="connsiteY20" fmla="*/ 179388 h 336550"/>
              <a:gd name="connsiteX21" fmla="*/ 179387 w 338138"/>
              <a:gd name="connsiteY21" fmla="*/ 249238 h 336550"/>
              <a:gd name="connsiteX22" fmla="*/ 249501 w 338138"/>
              <a:gd name="connsiteY22" fmla="*/ 236059 h 336550"/>
              <a:gd name="connsiteX23" fmla="*/ 258762 w 338138"/>
              <a:gd name="connsiteY23" fmla="*/ 179388 h 336550"/>
              <a:gd name="connsiteX24" fmla="*/ 179387 w 338138"/>
              <a:gd name="connsiteY24" fmla="*/ 179388 h 336550"/>
              <a:gd name="connsiteX25" fmla="*/ 273050 w 338138"/>
              <a:gd name="connsiteY25" fmla="*/ 111125 h 336550"/>
              <a:gd name="connsiteX26" fmla="*/ 279747 w 338138"/>
              <a:gd name="connsiteY26" fmla="*/ 157163 h 336550"/>
              <a:gd name="connsiteX27" fmla="*/ 315913 w 338138"/>
              <a:gd name="connsiteY27" fmla="*/ 157163 h 336550"/>
              <a:gd name="connsiteX28" fmla="*/ 273050 w 338138"/>
              <a:gd name="connsiteY28" fmla="*/ 111125 h 336550"/>
              <a:gd name="connsiteX29" fmla="*/ 179387 w 338138"/>
              <a:gd name="connsiteY29" fmla="*/ 87313 h 336550"/>
              <a:gd name="connsiteX30" fmla="*/ 179387 w 338138"/>
              <a:gd name="connsiteY30" fmla="*/ 157163 h 336550"/>
              <a:gd name="connsiteX31" fmla="*/ 258762 w 338138"/>
              <a:gd name="connsiteY31" fmla="*/ 157163 h 336550"/>
              <a:gd name="connsiteX32" fmla="*/ 249501 w 338138"/>
              <a:gd name="connsiteY32" fmla="*/ 100492 h 336550"/>
              <a:gd name="connsiteX33" fmla="*/ 179387 w 338138"/>
              <a:gd name="connsiteY33" fmla="*/ 87313 h 336550"/>
              <a:gd name="connsiteX34" fmla="*/ 239712 w 338138"/>
              <a:gd name="connsiteY34" fmla="*/ 39688 h 336550"/>
              <a:gd name="connsiteX35" fmla="*/ 264741 w 338138"/>
              <a:gd name="connsiteY35" fmla="*/ 83948 h 336550"/>
              <a:gd name="connsiteX36" fmla="*/ 301625 w 338138"/>
              <a:gd name="connsiteY36" fmla="*/ 104776 h 336550"/>
              <a:gd name="connsiteX37" fmla="*/ 239712 w 338138"/>
              <a:gd name="connsiteY37" fmla="*/ 39688 h 336550"/>
              <a:gd name="connsiteX38" fmla="*/ 89694 w 338138"/>
              <a:gd name="connsiteY38" fmla="*/ 31750 h 336550"/>
              <a:gd name="connsiteX39" fmla="*/ 61912 w 338138"/>
              <a:gd name="connsiteY39" fmla="*/ 59532 h 336550"/>
              <a:gd name="connsiteX40" fmla="*/ 89694 w 338138"/>
              <a:gd name="connsiteY40" fmla="*/ 87314 h 336550"/>
              <a:gd name="connsiteX41" fmla="*/ 117476 w 338138"/>
              <a:gd name="connsiteY41" fmla="*/ 59532 h 336550"/>
              <a:gd name="connsiteX42" fmla="*/ 89694 w 338138"/>
              <a:gd name="connsiteY42" fmla="*/ 31750 h 336550"/>
              <a:gd name="connsiteX43" fmla="*/ 179387 w 338138"/>
              <a:gd name="connsiteY43" fmla="*/ 22225 h 336550"/>
              <a:gd name="connsiteX44" fmla="*/ 179387 w 338138"/>
              <a:gd name="connsiteY44" fmla="*/ 66755 h 336550"/>
              <a:gd name="connsiteX45" fmla="*/ 239712 w 338138"/>
              <a:gd name="connsiteY45" fmla="*/ 74613 h 336550"/>
              <a:gd name="connsiteX46" fmla="*/ 179387 w 338138"/>
              <a:gd name="connsiteY46" fmla="*/ 22225 h 336550"/>
              <a:gd name="connsiteX47" fmla="*/ 169069 w 338138"/>
              <a:gd name="connsiteY47" fmla="*/ 0 h 336550"/>
              <a:gd name="connsiteX48" fmla="*/ 338138 w 338138"/>
              <a:gd name="connsiteY48" fmla="*/ 157758 h 336550"/>
              <a:gd name="connsiteX49" fmla="*/ 338138 w 338138"/>
              <a:gd name="connsiteY49" fmla="*/ 178792 h 336550"/>
              <a:gd name="connsiteX50" fmla="*/ 169069 w 338138"/>
              <a:gd name="connsiteY50" fmla="*/ 336550 h 336550"/>
              <a:gd name="connsiteX51" fmla="*/ 0 w 338138"/>
              <a:gd name="connsiteY51" fmla="*/ 178792 h 336550"/>
              <a:gd name="connsiteX52" fmla="*/ 0 w 338138"/>
              <a:gd name="connsiteY52" fmla="*/ 157758 h 336550"/>
              <a:gd name="connsiteX53" fmla="*/ 21133 w 338138"/>
              <a:gd name="connsiteY53" fmla="*/ 86767 h 336550"/>
              <a:gd name="connsiteX54" fmla="*/ 38305 w 338138"/>
              <a:gd name="connsiteY54" fmla="*/ 131465 h 336550"/>
              <a:gd name="connsiteX55" fmla="*/ 22454 w 338138"/>
              <a:gd name="connsiteY55" fmla="*/ 157758 h 336550"/>
              <a:gd name="connsiteX56" fmla="*/ 47551 w 338138"/>
              <a:gd name="connsiteY56" fmla="*/ 157758 h 336550"/>
              <a:gd name="connsiteX57" fmla="*/ 55476 w 338138"/>
              <a:gd name="connsiteY57" fmla="*/ 178792 h 336550"/>
              <a:gd name="connsiteX58" fmla="*/ 22454 w 338138"/>
              <a:gd name="connsiteY58" fmla="*/ 178792 h 336550"/>
              <a:gd name="connsiteX59" fmla="*/ 64722 w 338138"/>
              <a:gd name="connsiteY59" fmla="*/ 224805 h 336550"/>
              <a:gd name="connsiteX60" fmla="*/ 58117 w 338138"/>
              <a:gd name="connsiteY60" fmla="*/ 187995 h 336550"/>
              <a:gd name="connsiteX61" fmla="*/ 73968 w 338138"/>
              <a:gd name="connsiteY61" fmla="*/ 228749 h 336550"/>
              <a:gd name="connsiteX62" fmla="*/ 84534 w 338138"/>
              <a:gd name="connsiteY62" fmla="*/ 257671 h 336550"/>
              <a:gd name="connsiteX63" fmla="*/ 93780 w 338138"/>
              <a:gd name="connsiteY63" fmla="*/ 237952 h 336550"/>
              <a:gd name="connsiteX64" fmla="*/ 158502 w 338138"/>
              <a:gd name="connsiteY64" fmla="*/ 248469 h 336550"/>
              <a:gd name="connsiteX65" fmla="*/ 158502 w 338138"/>
              <a:gd name="connsiteY65" fmla="*/ 178792 h 336550"/>
              <a:gd name="connsiteX66" fmla="*/ 118877 w 338138"/>
              <a:gd name="connsiteY66" fmla="*/ 178792 h 336550"/>
              <a:gd name="connsiteX67" fmla="*/ 128122 w 338138"/>
              <a:gd name="connsiteY67" fmla="*/ 157758 h 336550"/>
              <a:gd name="connsiteX68" fmla="*/ 158502 w 338138"/>
              <a:gd name="connsiteY68" fmla="*/ 157758 h 336550"/>
              <a:gd name="connsiteX69" fmla="*/ 158502 w 338138"/>
              <a:gd name="connsiteY69" fmla="*/ 88081 h 336550"/>
              <a:gd name="connsiteX70" fmla="*/ 157181 w 338138"/>
              <a:gd name="connsiteY70" fmla="*/ 88081 h 336550"/>
              <a:gd name="connsiteX71" fmla="*/ 158502 w 338138"/>
              <a:gd name="connsiteY71" fmla="*/ 85452 h 336550"/>
              <a:gd name="connsiteX72" fmla="*/ 162465 w 338138"/>
              <a:gd name="connsiteY72" fmla="*/ 59159 h 336550"/>
              <a:gd name="connsiteX73" fmla="*/ 158502 w 338138"/>
              <a:gd name="connsiteY73" fmla="*/ 35495 h 336550"/>
              <a:gd name="connsiteX74" fmla="*/ 158502 w 338138"/>
              <a:gd name="connsiteY74" fmla="*/ 22349 h 336550"/>
              <a:gd name="connsiteX75" fmla="*/ 153219 w 338138"/>
              <a:gd name="connsiteY75" fmla="*/ 23664 h 336550"/>
              <a:gd name="connsiteX76" fmla="*/ 136048 w 338138"/>
              <a:gd name="connsiteY76" fmla="*/ 3944 h 336550"/>
              <a:gd name="connsiteX77" fmla="*/ 169069 w 338138"/>
              <a:gd name="connsiteY77" fmla="*/ 0 h 336550"/>
              <a:gd name="connsiteX78" fmla="*/ 90348 w 338138"/>
              <a:gd name="connsiteY78" fmla="*/ 0 h 336550"/>
              <a:gd name="connsiteX79" fmla="*/ 149225 w 338138"/>
              <a:gd name="connsiteY79" fmla="*/ 59251 h 336550"/>
              <a:gd name="connsiteX80" fmla="*/ 145300 w 338138"/>
              <a:gd name="connsiteY80" fmla="*/ 80318 h 336550"/>
              <a:gd name="connsiteX81" fmla="*/ 86422 w 338138"/>
              <a:gd name="connsiteY81" fmla="*/ 223838 h 336550"/>
              <a:gd name="connsiteX82" fmla="*/ 34087 w 338138"/>
              <a:gd name="connsiteY82" fmla="*/ 79002 h 336550"/>
              <a:gd name="connsiteX83" fmla="*/ 30162 w 338138"/>
              <a:gd name="connsiteY83" fmla="*/ 59251 h 336550"/>
              <a:gd name="connsiteX84" fmla="*/ 90348 w 338138"/>
              <a:gd name="connsiteY8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8138" h="336550">
                <a:moveTo>
                  <a:pt x="239712" y="261938"/>
                </a:moveTo>
                <a:cubicBezTo>
                  <a:pt x="220944" y="267177"/>
                  <a:pt x="200836" y="269796"/>
                  <a:pt x="179387" y="269796"/>
                </a:cubicBezTo>
                <a:cubicBezTo>
                  <a:pt x="179387" y="269796"/>
                  <a:pt x="179387" y="269796"/>
                  <a:pt x="179387" y="314326"/>
                </a:cubicBezTo>
                <a:cubicBezTo>
                  <a:pt x="203517" y="310397"/>
                  <a:pt x="224966" y="290752"/>
                  <a:pt x="239712" y="261938"/>
                </a:cubicBezTo>
                <a:close/>
                <a:moveTo>
                  <a:pt x="100012" y="261938"/>
                </a:moveTo>
                <a:cubicBezTo>
                  <a:pt x="114370" y="290752"/>
                  <a:pt x="135255" y="310397"/>
                  <a:pt x="158750" y="314326"/>
                </a:cubicBezTo>
                <a:lnTo>
                  <a:pt x="158750" y="269796"/>
                </a:lnTo>
                <a:cubicBezTo>
                  <a:pt x="137865" y="269796"/>
                  <a:pt x="118286" y="267177"/>
                  <a:pt x="100012" y="261938"/>
                </a:cubicBezTo>
                <a:close/>
                <a:moveTo>
                  <a:pt x="301625" y="231775"/>
                </a:moveTo>
                <a:cubicBezTo>
                  <a:pt x="291087" y="239586"/>
                  <a:pt x="279231" y="247396"/>
                  <a:pt x="264741" y="252603"/>
                </a:cubicBezTo>
                <a:cubicBezTo>
                  <a:pt x="258154" y="269526"/>
                  <a:pt x="250250" y="283846"/>
                  <a:pt x="239712" y="296863"/>
                </a:cubicBezTo>
                <a:cubicBezTo>
                  <a:pt x="267375" y="281242"/>
                  <a:pt x="288452" y="259112"/>
                  <a:pt x="301625" y="231775"/>
                </a:cubicBezTo>
                <a:close/>
                <a:moveTo>
                  <a:pt x="36512" y="231775"/>
                </a:moveTo>
                <a:cubicBezTo>
                  <a:pt x="49685" y="259112"/>
                  <a:pt x="72079" y="281242"/>
                  <a:pt x="98425" y="296863"/>
                </a:cubicBezTo>
                <a:cubicBezTo>
                  <a:pt x="87886" y="283846"/>
                  <a:pt x="79983" y="269526"/>
                  <a:pt x="73396" y="252603"/>
                </a:cubicBezTo>
                <a:cubicBezTo>
                  <a:pt x="58906" y="247396"/>
                  <a:pt x="47050" y="239586"/>
                  <a:pt x="36512" y="231775"/>
                </a:cubicBezTo>
                <a:close/>
                <a:moveTo>
                  <a:pt x="279747" y="179388"/>
                </a:moveTo>
                <a:cubicBezTo>
                  <a:pt x="279747" y="195173"/>
                  <a:pt x="277069" y="210957"/>
                  <a:pt x="273050" y="225426"/>
                </a:cubicBezTo>
                <a:cubicBezTo>
                  <a:pt x="295821" y="213588"/>
                  <a:pt x="310555" y="196488"/>
                  <a:pt x="315913" y="179388"/>
                </a:cubicBezTo>
                <a:cubicBezTo>
                  <a:pt x="315913" y="179388"/>
                  <a:pt x="315913" y="179388"/>
                  <a:pt x="279747" y="179388"/>
                </a:cubicBezTo>
                <a:close/>
                <a:moveTo>
                  <a:pt x="179387" y="179388"/>
                </a:moveTo>
                <a:cubicBezTo>
                  <a:pt x="179387" y="179388"/>
                  <a:pt x="179387" y="179388"/>
                  <a:pt x="179387" y="249238"/>
                </a:cubicBezTo>
                <a:cubicBezTo>
                  <a:pt x="204522" y="249238"/>
                  <a:pt x="228335" y="243966"/>
                  <a:pt x="249501" y="236059"/>
                </a:cubicBezTo>
                <a:cubicBezTo>
                  <a:pt x="254793" y="218926"/>
                  <a:pt x="257439" y="200475"/>
                  <a:pt x="258762" y="179388"/>
                </a:cubicBezTo>
                <a:cubicBezTo>
                  <a:pt x="258762" y="179388"/>
                  <a:pt x="258762" y="179388"/>
                  <a:pt x="179387" y="179388"/>
                </a:cubicBezTo>
                <a:close/>
                <a:moveTo>
                  <a:pt x="273050" y="111125"/>
                </a:moveTo>
                <a:cubicBezTo>
                  <a:pt x="277069" y="125594"/>
                  <a:pt x="279747" y="141379"/>
                  <a:pt x="279747" y="157163"/>
                </a:cubicBezTo>
                <a:lnTo>
                  <a:pt x="315913" y="157163"/>
                </a:lnTo>
                <a:cubicBezTo>
                  <a:pt x="310555" y="140063"/>
                  <a:pt x="295821" y="122963"/>
                  <a:pt x="273050" y="111125"/>
                </a:cubicBezTo>
                <a:close/>
                <a:moveTo>
                  <a:pt x="179387" y="87313"/>
                </a:moveTo>
                <a:lnTo>
                  <a:pt x="179387" y="157163"/>
                </a:lnTo>
                <a:cubicBezTo>
                  <a:pt x="179387" y="157163"/>
                  <a:pt x="179387" y="157163"/>
                  <a:pt x="258762" y="157163"/>
                </a:cubicBezTo>
                <a:cubicBezTo>
                  <a:pt x="257439" y="136076"/>
                  <a:pt x="254793" y="117625"/>
                  <a:pt x="249501" y="100492"/>
                </a:cubicBezTo>
                <a:cubicBezTo>
                  <a:pt x="228335" y="92585"/>
                  <a:pt x="204522" y="87313"/>
                  <a:pt x="179387" y="87313"/>
                </a:cubicBezTo>
                <a:close/>
                <a:moveTo>
                  <a:pt x="239712" y="39688"/>
                </a:moveTo>
                <a:cubicBezTo>
                  <a:pt x="250250" y="52705"/>
                  <a:pt x="258154" y="67025"/>
                  <a:pt x="264741" y="83948"/>
                </a:cubicBezTo>
                <a:cubicBezTo>
                  <a:pt x="279231" y="89155"/>
                  <a:pt x="291087" y="96965"/>
                  <a:pt x="301625" y="104776"/>
                </a:cubicBezTo>
                <a:cubicBezTo>
                  <a:pt x="288452" y="77439"/>
                  <a:pt x="267375" y="55309"/>
                  <a:pt x="239712" y="39688"/>
                </a:cubicBezTo>
                <a:close/>
                <a:moveTo>
                  <a:pt x="89694" y="31750"/>
                </a:moveTo>
                <a:cubicBezTo>
                  <a:pt x="74350" y="31750"/>
                  <a:pt x="61912" y="44188"/>
                  <a:pt x="61912" y="59532"/>
                </a:cubicBezTo>
                <a:cubicBezTo>
                  <a:pt x="61912" y="74876"/>
                  <a:pt x="74350" y="87314"/>
                  <a:pt x="89694" y="87314"/>
                </a:cubicBezTo>
                <a:cubicBezTo>
                  <a:pt x="105038" y="87314"/>
                  <a:pt x="117476" y="74876"/>
                  <a:pt x="117476" y="59532"/>
                </a:cubicBezTo>
                <a:cubicBezTo>
                  <a:pt x="117476" y="44188"/>
                  <a:pt x="105038" y="31750"/>
                  <a:pt x="89694" y="31750"/>
                </a:cubicBezTo>
                <a:close/>
                <a:moveTo>
                  <a:pt x="179387" y="22225"/>
                </a:moveTo>
                <a:lnTo>
                  <a:pt x="179387" y="66755"/>
                </a:lnTo>
                <a:cubicBezTo>
                  <a:pt x="200836" y="66755"/>
                  <a:pt x="220944" y="69374"/>
                  <a:pt x="239712" y="74613"/>
                </a:cubicBezTo>
                <a:cubicBezTo>
                  <a:pt x="224966" y="45799"/>
                  <a:pt x="203517" y="26154"/>
                  <a:pt x="179387" y="22225"/>
                </a:cubicBezTo>
                <a:close/>
                <a:moveTo>
                  <a:pt x="169069" y="0"/>
                </a:moveTo>
                <a:cubicBezTo>
                  <a:pt x="258887" y="0"/>
                  <a:pt x="331534" y="69676"/>
                  <a:pt x="338138" y="157758"/>
                </a:cubicBezTo>
                <a:lnTo>
                  <a:pt x="338138" y="178792"/>
                </a:lnTo>
                <a:cubicBezTo>
                  <a:pt x="331534" y="266874"/>
                  <a:pt x="258887" y="336550"/>
                  <a:pt x="169069" y="336550"/>
                </a:cubicBezTo>
                <a:cubicBezTo>
                  <a:pt x="79251" y="336550"/>
                  <a:pt x="6604" y="266874"/>
                  <a:pt x="0" y="178792"/>
                </a:cubicBezTo>
                <a:cubicBezTo>
                  <a:pt x="0" y="178792"/>
                  <a:pt x="0" y="178792"/>
                  <a:pt x="0" y="157758"/>
                </a:cubicBezTo>
                <a:cubicBezTo>
                  <a:pt x="2642" y="131465"/>
                  <a:pt x="9246" y="107801"/>
                  <a:pt x="21133" y="86767"/>
                </a:cubicBezTo>
                <a:cubicBezTo>
                  <a:pt x="25096" y="95969"/>
                  <a:pt x="30379" y="113060"/>
                  <a:pt x="38305" y="131465"/>
                </a:cubicBezTo>
                <a:cubicBezTo>
                  <a:pt x="30379" y="139353"/>
                  <a:pt x="25096" y="148555"/>
                  <a:pt x="22454" y="157758"/>
                </a:cubicBezTo>
                <a:cubicBezTo>
                  <a:pt x="22454" y="157758"/>
                  <a:pt x="22454" y="157758"/>
                  <a:pt x="47551" y="157758"/>
                </a:cubicBezTo>
                <a:cubicBezTo>
                  <a:pt x="50192" y="164331"/>
                  <a:pt x="52834" y="172219"/>
                  <a:pt x="55476" y="178792"/>
                </a:cubicBezTo>
                <a:cubicBezTo>
                  <a:pt x="55476" y="178792"/>
                  <a:pt x="55476" y="178792"/>
                  <a:pt x="22454" y="178792"/>
                </a:cubicBezTo>
                <a:cubicBezTo>
                  <a:pt x="27738" y="195883"/>
                  <a:pt x="42267" y="212973"/>
                  <a:pt x="64722" y="224805"/>
                </a:cubicBezTo>
                <a:cubicBezTo>
                  <a:pt x="62080" y="212973"/>
                  <a:pt x="59438" y="201141"/>
                  <a:pt x="58117" y="187995"/>
                </a:cubicBezTo>
                <a:cubicBezTo>
                  <a:pt x="66042" y="210344"/>
                  <a:pt x="72647" y="226120"/>
                  <a:pt x="73968" y="228749"/>
                </a:cubicBezTo>
                <a:cubicBezTo>
                  <a:pt x="73968" y="228749"/>
                  <a:pt x="73968" y="228749"/>
                  <a:pt x="84534" y="257671"/>
                </a:cubicBezTo>
                <a:cubicBezTo>
                  <a:pt x="84534" y="257671"/>
                  <a:pt x="84534" y="257671"/>
                  <a:pt x="93780" y="237952"/>
                </a:cubicBezTo>
                <a:cubicBezTo>
                  <a:pt x="113593" y="243210"/>
                  <a:pt x="134727" y="248469"/>
                  <a:pt x="158502" y="248469"/>
                </a:cubicBezTo>
                <a:cubicBezTo>
                  <a:pt x="158502" y="248469"/>
                  <a:pt x="158502" y="248469"/>
                  <a:pt x="158502" y="178792"/>
                </a:cubicBezTo>
                <a:cubicBezTo>
                  <a:pt x="158502" y="178792"/>
                  <a:pt x="158502" y="178792"/>
                  <a:pt x="118877" y="178792"/>
                </a:cubicBezTo>
                <a:cubicBezTo>
                  <a:pt x="122839" y="172219"/>
                  <a:pt x="125481" y="164331"/>
                  <a:pt x="128122" y="157758"/>
                </a:cubicBezTo>
                <a:cubicBezTo>
                  <a:pt x="128122" y="157758"/>
                  <a:pt x="128122" y="157758"/>
                  <a:pt x="158502" y="157758"/>
                </a:cubicBezTo>
                <a:cubicBezTo>
                  <a:pt x="158502" y="157758"/>
                  <a:pt x="158502" y="157758"/>
                  <a:pt x="158502" y="88081"/>
                </a:cubicBezTo>
                <a:cubicBezTo>
                  <a:pt x="158502" y="88081"/>
                  <a:pt x="157181" y="88081"/>
                  <a:pt x="157181" y="88081"/>
                </a:cubicBezTo>
                <a:cubicBezTo>
                  <a:pt x="157181" y="86767"/>
                  <a:pt x="157181" y="85452"/>
                  <a:pt x="158502" y="85452"/>
                </a:cubicBezTo>
                <a:cubicBezTo>
                  <a:pt x="161144" y="77564"/>
                  <a:pt x="162465" y="68362"/>
                  <a:pt x="162465" y="59159"/>
                </a:cubicBezTo>
                <a:cubicBezTo>
                  <a:pt x="162465" y="51271"/>
                  <a:pt x="161144" y="43383"/>
                  <a:pt x="158502" y="35495"/>
                </a:cubicBezTo>
                <a:cubicBezTo>
                  <a:pt x="158502" y="35495"/>
                  <a:pt x="158502" y="35495"/>
                  <a:pt x="158502" y="22349"/>
                </a:cubicBezTo>
                <a:cubicBezTo>
                  <a:pt x="157181" y="22349"/>
                  <a:pt x="154539" y="23664"/>
                  <a:pt x="153219" y="23664"/>
                </a:cubicBezTo>
                <a:cubicBezTo>
                  <a:pt x="147935" y="15776"/>
                  <a:pt x="142652" y="9202"/>
                  <a:pt x="136048" y="3944"/>
                </a:cubicBezTo>
                <a:cubicBezTo>
                  <a:pt x="146614" y="1315"/>
                  <a:pt x="157181" y="0"/>
                  <a:pt x="169069" y="0"/>
                </a:cubicBezTo>
                <a:close/>
                <a:moveTo>
                  <a:pt x="90348" y="0"/>
                </a:moveTo>
                <a:cubicBezTo>
                  <a:pt x="123057" y="0"/>
                  <a:pt x="149225" y="26334"/>
                  <a:pt x="149225" y="59251"/>
                </a:cubicBezTo>
                <a:cubicBezTo>
                  <a:pt x="149225" y="67151"/>
                  <a:pt x="147916" y="73735"/>
                  <a:pt x="145300" y="80318"/>
                </a:cubicBezTo>
                <a:cubicBezTo>
                  <a:pt x="137449" y="104019"/>
                  <a:pt x="86422" y="223838"/>
                  <a:pt x="86422" y="223838"/>
                </a:cubicBezTo>
                <a:cubicBezTo>
                  <a:pt x="86422" y="223838"/>
                  <a:pt x="38012" y="93485"/>
                  <a:pt x="34087" y="79002"/>
                </a:cubicBezTo>
                <a:cubicBezTo>
                  <a:pt x="31470" y="72418"/>
                  <a:pt x="30162" y="65835"/>
                  <a:pt x="30162" y="59251"/>
                </a:cubicBezTo>
                <a:cubicBezTo>
                  <a:pt x="30162" y="26334"/>
                  <a:pt x="57638" y="0"/>
                  <a:pt x="90348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69" name="圆角矩形 4">
            <a:extLst>
              <a:ext uri="{FF2B5EF4-FFF2-40B4-BE49-F238E27FC236}">
                <a16:creationId xmlns:a16="http://schemas.microsoft.com/office/drawing/2014/main" id="{E205E448-A09C-491F-94CF-280A142370A7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410845" y="3761105"/>
            <a:ext cx="2301240" cy="662305"/>
          </a:xfrm>
          <a:prstGeom prst="roundRect">
            <a:avLst/>
          </a:prstGeom>
          <a:solidFill>
            <a:srgbClr val="424E59">
              <a:lumMod val="65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id="{207F9F1B-2CC7-497D-85C6-D1D22D5C55BA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2566670" y="3753485"/>
            <a:ext cx="116840" cy="116840"/>
          </a:xfrm>
          <a:prstGeom prst="ellipse">
            <a:avLst/>
          </a:prstGeom>
          <a:solidFill>
            <a:srgbClr val="424E59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13E00404-39E1-44C2-8D9D-CD3AAB1ED773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1101090" y="3857625"/>
            <a:ext cx="1610995" cy="39306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历史资料</a:t>
            </a: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72" name="圆角矩形 4">
            <a:extLst>
              <a:ext uri="{FF2B5EF4-FFF2-40B4-BE49-F238E27FC236}">
                <a16:creationId xmlns:a16="http://schemas.microsoft.com/office/drawing/2014/main" id="{887288BC-9982-4771-BE23-DDBDB6C9270B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400685" y="4441825"/>
            <a:ext cx="2301240" cy="662305"/>
          </a:xfrm>
          <a:prstGeom prst="roundRect">
            <a:avLst/>
          </a:prstGeom>
          <a:solidFill>
            <a:srgbClr val="A5A5A5">
              <a:lumMod val="75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73" name="椭圆 72">
            <a:extLst>
              <a:ext uri="{FF2B5EF4-FFF2-40B4-BE49-F238E27FC236}">
                <a16:creationId xmlns:a16="http://schemas.microsoft.com/office/drawing/2014/main" id="{B2A633F9-4E58-4683-875A-AAC07874BEE4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2583815" y="4434205"/>
            <a:ext cx="116840" cy="116840"/>
          </a:xfrm>
          <a:prstGeom prst="ellipse">
            <a:avLst/>
          </a:prstGeom>
          <a:solidFill>
            <a:srgbClr val="A5A5A5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6B56F1A4-1CB7-4C97-969C-07DF92B4492B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1131570" y="4559300"/>
            <a:ext cx="1569720" cy="32448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微信文章</a:t>
            </a:r>
          </a:p>
        </p:txBody>
      </p:sp>
      <p:pic>
        <p:nvPicPr>
          <p:cNvPr id="75" name="图形 53">
            <a:extLst>
              <a:ext uri="{FF2B5EF4-FFF2-40B4-BE49-F238E27FC236}">
                <a16:creationId xmlns:a16="http://schemas.microsoft.com/office/drawing/2014/main" id="{B051D78B-2FC3-49AE-82ED-F24E77423BE4}"/>
              </a:ext>
            </a:extLst>
          </p:cNvPr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47"/>
          <a:stretch>
            <a:fillRect/>
          </a:stretch>
        </p:blipFill>
        <p:spPr>
          <a:xfrm>
            <a:off x="710565" y="3932555"/>
            <a:ext cx="271145" cy="318770"/>
          </a:xfrm>
          <a:prstGeom prst="rect">
            <a:avLst/>
          </a:prstGeom>
        </p:spPr>
      </p:pic>
      <p:sp>
        <p:nvSpPr>
          <p:cNvPr id="76" name="PA_ImportSvg_636701142324664400">
            <a:extLst>
              <a:ext uri="{FF2B5EF4-FFF2-40B4-BE49-F238E27FC236}">
                <a16:creationId xmlns:a16="http://schemas.microsoft.com/office/drawing/2014/main" id="{A6131AB3-ABF2-477C-943F-EE17B0CEC4D8}"/>
              </a:ext>
            </a:extLst>
          </p:cNvPr>
          <p:cNvSpPr/>
          <p:nvPr>
            <p:custDataLst>
              <p:tags r:id="rId28"/>
            </p:custDataLst>
          </p:nvPr>
        </p:nvSpPr>
        <p:spPr bwMode="auto">
          <a:xfrm>
            <a:off x="709295" y="4661535"/>
            <a:ext cx="254635" cy="222250"/>
          </a:xfrm>
          <a:custGeom>
            <a:avLst/>
            <a:gdLst/>
            <a:ahLst/>
            <a:cxnLst/>
            <a:rect l="l" t="t" r="r" b="b"/>
            <a:pathLst>
              <a:path w="13004801" h="9916161">
                <a:moveTo>
                  <a:pt x="9834880" y="9428480"/>
                </a:moveTo>
                <a:lnTo>
                  <a:pt x="6908800" y="9428480"/>
                </a:lnTo>
                <a:lnTo>
                  <a:pt x="6746240" y="8859520"/>
                </a:lnTo>
                <a:lnTo>
                  <a:pt x="6664960" y="8778240"/>
                </a:lnTo>
                <a:lnTo>
                  <a:pt x="6339840" y="8778240"/>
                </a:lnTo>
                <a:cubicBezTo>
                  <a:pt x="6339840" y="8778240"/>
                  <a:pt x="6258560" y="8778240"/>
                  <a:pt x="6258560" y="8859520"/>
                </a:cubicBezTo>
                <a:lnTo>
                  <a:pt x="6096000" y="9428480"/>
                </a:lnTo>
                <a:lnTo>
                  <a:pt x="3169920" y="9428480"/>
                </a:lnTo>
                <a:cubicBezTo>
                  <a:pt x="3088640" y="9428480"/>
                  <a:pt x="2763520" y="9753600"/>
                  <a:pt x="2763520" y="9753600"/>
                </a:cubicBezTo>
                <a:cubicBezTo>
                  <a:pt x="2763520" y="9834880"/>
                  <a:pt x="2844800" y="9916160"/>
                  <a:pt x="2926080" y="9916160"/>
                </a:cubicBezTo>
                <a:lnTo>
                  <a:pt x="10160000" y="9916160"/>
                </a:lnTo>
                <a:cubicBezTo>
                  <a:pt x="10241280" y="9916160"/>
                  <a:pt x="10322560" y="9834879"/>
                  <a:pt x="10322560" y="9753600"/>
                </a:cubicBezTo>
                <a:cubicBezTo>
                  <a:pt x="10241280" y="9834880"/>
                  <a:pt x="9997440" y="9428480"/>
                  <a:pt x="9834880" y="9428480"/>
                </a:cubicBezTo>
                <a:close/>
                <a:moveTo>
                  <a:pt x="11948160" y="0"/>
                </a:moveTo>
                <a:lnTo>
                  <a:pt x="1056640" y="0"/>
                </a:lnTo>
                <a:cubicBezTo>
                  <a:pt x="487680" y="0"/>
                  <a:pt x="0" y="487680"/>
                  <a:pt x="0" y="1056640"/>
                </a:cubicBezTo>
                <a:lnTo>
                  <a:pt x="0" y="7233920"/>
                </a:lnTo>
                <a:cubicBezTo>
                  <a:pt x="0" y="7802880"/>
                  <a:pt x="487680" y="8290560"/>
                  <a:pt x="1056640" y="8290560"/>
                </a:cubicBezTo>
                <a:lnTo>
                  <a:pt x="11948160" y="8290560"/>
                </a:lnTo>
                <a:cubicBezTo>
                  <a:pt x="12517120" y="8290560"/>
                  <a:pt x="13004800" y="7802880"/>
                  <a:pt x="13004800" y="7233920"/>
                </a:cubicBezTo>
                <a:lnTo>
                  <a:pt x="13004800" y="1056640"/>
                </a:lnTo>
                <a:cubicBezTo>
                  <a:pt x="13004800" y="487680"/>
                  <a:pt x="12517120" y="0"/>
                  <a:pt x="11948160" y="0"/>
                </a:cubicBezTo>
                <a:close/>
                <a:moveTo>
                  <a:pt x="12435840" y="6827520"/>
                </a:moveTo>
                <a:cubicBezTo>
                  <a:pt x="12435840" y="7071360"/>
                  <a:pt x="12273280" y="7233920"/>
                  <a:pt x="12029440" y="7233920"/>
                </a:cubicBezTo>
                <a:lnTo>
                  <a:pt x="975360" y="7233920"/>
                </a:lnTo>
                <a:cubicBezTo>
                  <a:pt x="731520" y="7233920"/>
                  <a:pt x="568960" y="7071360"/>
                  <a:pt x="568960" y="6827520"/>
                </a:cubicBezTo>
                <a:lnTo>
                  <a:pt x="568960" y="975360"/>
                </a:lnTo>
                <a:cubicBezTo>
                  <a:pt x="568960" y="731520"/>
                  <a:pt x="731520" y="568960"/>
                  <a:pt x="975360" y="568960"/>
                </a:cubicBezTo>
                <a:lnTo>
                  <a:pt x="12029440" y="568960"/>
                </a:lnTo>
                <a:cubicBezTo>
                  <a:pt x="12273280" y="568960"/>
                  <a:pt x="12435840" y="731520"/>
                  <a:pt x="12435840" y="975360"/>
                </a:cubicBezTo>
                <a:close/>
              </a:path>
            </a:pathLst>
          </a:custGeom>
          <a:solidFill>
            <a:sysClr val="window" lastClr="FFFFFF"/>
          </a:solidFill>
          <a:ln w="38100">
            <a:noFill/>
          </a:ln>
        </p:spPr>
        <p:style>
          <a:lnRef idx="2">
            <a:srgbClr val="000000"/>
          </a:lnRef>
          <a:fillRef idx="1">
            <a:sysClr val="window" lastClr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D224554F-EFDA-425E-ACC1-D2E3E5691C01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1108075" y="2475865"/>
            <a:ext cx="1459865" cy="36258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营销视频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C413DEE9-834C-4121-B645-B51ADDB98A9B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1108075" y="3160395"/>
            <a:ext cx="1604010" cy="36258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宣传图片</a:t>
            </a:r>
          </a:p>
        </p:txBody>
      </p:sp>
      <p:pic>
        <p:nvPicPr>
          <p:cNvPr id="79" name="图片 103" descr="resource">
            <a:extLst>
              <a:ext uri="{FF2B5EF4-FFF2-40B4-BE49-F238E27FC236}">
                <a16:creationId xmlns:a16="http://schemas.microsoft.com/office/drawing/2014/main" id="{7C741760-0EB3-4BB3-BF20-2A562BFF065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4381500" y="1903730"/>
            <a:ext cx="669290" cy="669290"/>
          </a:xfrm>
          <a:prstGeom prst="rect">
            <a:avLst/>
          </a:prstGeom>
        </p:spPr>
      </p:pic>
      <p:sp>
        <p:nvSpPr>
          <p:cNvPr id="80" name="圆角矩形 104">
            <a:extLst>
              <a:ext uri="{FF2B5EF4-FFF2-40B4-BE49-F238E27FC236}">
                <a16:creationId xmlns:a16="http://schemas.microsoft.com/office/drawing/2014/main" id="{DE384626-2426-4A4D-99D3-320B1E0651AA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374650" y="1062355"/>
            <a:ext cx="2301240" cy="662305"/>
          </a:xfrm>
          <a:prstGeom prst="roundRect">
            <a:avLst/>
          </a:prstGeom>
          <a:solidFill>
            <a:srgbClr val="F28558">
              <a:lumMod val="85000"/>
            </a:srgbClr>
          </a:solidFill>
          <a:ln w="12700" cmpd="sng">
            <a:noFill/>
            <a:prstDash val="solid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C5FD61B2-C322-4236-917F-1D14CDFC8ED9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2560320" y="1087120"/>
            <a:ext cx="116840" cy="116840"/>
          </a:xfrm>
          <a:prstGeom prst="ellipse">
            <a:avLst/>
          </a:prstGeom>
          <a:solidFill>
            <a:srgbClr val="F28558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82" name="任意多边形 21">
            <a:extLst>
              <a:ext uri="{FF2B5EF4-FFF2-40B4-BE49-F238E27FC236}">
                <a16:creationId xmlns:a16="http://schemas.microsoft.com/office/drawing/2014/main" id="{63632BCA-B04C-4032-95DD-D8D74B72F7BD}"/>
              </a:ext>
            </a:extLst>
          </p:cNvPr>
          <p:cNvSpPr/>
          <p:nvPr>
            <p:custDataLst>
              <p:tags r:id="rId33"/>
            </p:custDataLst>
          </p:nvPr>
        </p:nvSpPr>
        <p:spPr bwMode="auto">
          <a:xfrm>
            <a:off x="685800" y="1257935"/>
            <a:ext cx="254635" cy="254635"/>
          </a:xfrm>
          <a:custGeom>
            <a:avLst/>
            <a:gdLst>
              <a:gd name="connsiteX0" fmla="*/ 71839 w 334963"/>
              <a:gd name="connsiteY0" fmla="*/ 306388 h 334963"/>
              <a:gd name="connsiteX1" fmla="*/ 263123 w 334963"/>
              <a:gd name="connsiteY1" fmla="*/ 306388 h 334963"/>
              <a:gd name="connsiteX2" fmla="*/ 276225 w 334963"/>
              <a:gd name="connsiteY2" fmla="*/ 321356 h 334963"/>
              <a:gd name="connsiteX3" fmla="*/ 263123 w 334963"/>
              <a:gd name="connsiteY3" fmla="*/ 334963 h 334963"/>
              <a:gd name="connsiteX4" fmla="*/ 71839 w 334963"/>
              <a:gd name="connsiteY4" fmla="*/ 334963 h 334963"/>
              <a:gd name="connsiteX5" fmla="*/ 58737 w 334963"/>
              <a:gd name="connsiteY5" fmla="*/ 321356 h 334963"/>
              <a:gd name="connsiteX6" fmla="*/ 71839 w 334963"/>
              <a:gd name="connsiteY6" fmla="*/ 306388 h 334963"/>
              <a:gd name="connsiteX7" fmla="*/ 85725 w 334963"/>
              <a:gd name="connsiteY7" fmla="*/ 153988 h 334963"/>
              <a:gd name="connsiteX8" fmla="*/ 85725 w 334963"/>
              <a:gd name="connsiteY8" fmla="*/ 252413 h 334963"/>
              <a:gd name="connsiteX9" fmla="*/ 249238 w 334963"/>
              <a:gd name="connsiteY9" fmla="*/ 252413 h 334963"/>
              <a:gd name="connsiteX10" fmla="*/ 249238 w 334963"/>
              <a:gd name="connsiteY10" fmla="*/ 153988 h 334963"/>
              <a:gd name="connsiteX11" fmla="*/ 166687 w 334963"/>
              <a:gd name="connsiteY11" fmla="*/ 28575 h 334963"/>
              <a:gd name="connsiteX12" fmla="*/ 77068 w 334963"/>
              <a:gd name="connsiteY12" fmla="*/ 90238 h 334963"/>
              <a:gd name="connsiteX13" fmla="*/ 66525 w 334963"/>
              <a:gd name="connsiteY13" fmla="*/ 100734 h 334963"/>
              <a:gd name="connsiteX14" fmla="*/ 26987 w 334963"/>
              <a:gd name="connsiteY14" fmla="*/ 145341 h 334963"/>
              <a:gd name="connsiteX15" fmla="*/ 57299 w 334963"/>
              <a:gd name="connsiteY15" fmla="*/ 187325 h 334963"/>
              <a:gd name="connsiteX16" fmla="*/ 57299 w 334963"/>
              <a:gd name="connsiteY16" fmla="*/ 140093 h 334963"/>
              <a:gd name="connsiteX17" fmla="*/ 70479 w 334963"/>
              <a:gd name="connsiteY17" fmla="*/ 125662 h 334963"/>
              <a:gd name="connsiteX18" fmla="*/ 262896 w 334963"/>
              <a:gd name="connsiteY18" fmla="*/ 125662 h 334963"/>
              <a:gd name="connsiteX19" fmla="*/ 276075 w 334963"/>
              <a:gd name="connsiteY19" fmla="*/ 140093 h 334963"/>
              <a:gd name="connsiteX20" fmla="*/ 276075 w 334963"/>
              <a:gd name="connsiteY20" fmla="*/ 187325 h 334963"/>
              <a:gd name="connsiteX21" fmla="*/ 306387 w 334963"/>
              <a:gd name="connsiteY21" fmla="*/ 145341 h 334963"/>
              <a:gd name="connsiteX22" fmla="*/ 266849 w 334963"/>
              <a:gd name="connsiteY22" fmla="*/ 100734 h 334963"/>
              <a:gd name="connsiteX23" fmla="*/ 256306 w 334963"/>
              <a:gd name="connsiteY23" fmla="*/ 90238 h 334963"/>
              <a:gd name="connsiteX24" fmla="*/ 166687 w 334963"/>
              <a:gd name="connsiteY24" fmla="*/ 28575 h 334963"/>
              <a:gd name="connsiteX25" fmla="*/ 167482 w 334963"/>
              <a:gd name="connsiteY25" fmla="*/ 0 h 334963"/>
              <a:gd name="connsiteX26" fmla="*/ 280894 w 334963"/>
              <a:gd name="connsiteY26" fmla="*/ 75122 h 334963"/>
              <a:gd name="connsiteX27" fmla="*/ 334963 w 334963"/>
              <a:gd name="connsiteY27" fmla="*/ 144972 h 334963"/>
              <a:gd name="connsiteX28" fmla="*/ 276938 w 334963"/>
              <a:gd name="connsiteY28" fmla="*/ 216139 h 334963"/>
              <a:gd name="connsiteX29" fmla="*/ 276938 w 334963"/>
              <a:gd name="connsiteY29" fmla="*/ 266221 h 334963"/>
              <a:gd name="connsiteX30" fmla="*/ 263750 w 334963"/>
              <a:gd name="connsiteY30" fmla="*/ 279400 h 334963"/>
              <a:gd name="connsiteX31" fmla="*/ 71213 w 334963"/>
              <a:gd name="connsiteY31" fmla="*/ 279400 h 334963"/>
              <a:gd name="connsiteX32" fmla="*/ 58025 w 334963"/>
              <a:gd name="connsiteY32" fmla="*/ 266221 h 334963"/>
              <a:gd name="connsiteX33" fmla="*/ 58025 w 334963"/>
              <a:gd name="connsiteY33" fmla="*/ 216139 h 334963"/>
              <a:gd name="connsiteX34" fmla="*/ 0 w 334963"/>
              <a:gd name="connsiteY34" fmla="*/ 144972 h 334963"/>
              <a:gd name="connsiteX35" fmla="*/ 54069 w 334963"/>
              <a:gd name="connsiteY35" fmla="*/ 75122 h 334963"/>
              <a:gd name="connsiteX36" fmla="*/ 167482 w 334963"/>
              <a:gd name="connsiteY36" fmla="*/ 0 h 334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4963" h="334963">
                <a:moveTo>
                  <a:pt x="71839" y="306388"/>
                </a:moveTo>
                <a:cubicBezTo>
                  <a:pt x="71839" y="306388"/>
                  <a:pt x="71839" y="306388"/>
                  <a:pt x="263123" y="306388"/>
                </a:cubicBezTo>
                <a:cubicBezTo>
                  <a:pt x="270984" y="306388"/>
                  <a:pt x="276225" y="313192"/>
                  <a:pt x="276225" y="321356"/>
                </a:cubicBezTo>
                <a:cubicBezTo>
                  <a:pt x="276225" y="329520"/>
                  <a:pt x="270984" y="334963"/>
                  <a:pt x="263123" y="334963"/>
                </a:cubicBezTo>
                <a:cubicBezTo>
                  <a:pt x="263123" y="334963"/>
                  <a:pt x="263123" y="334963"/>
                  <a:pt x="71839" y="334963"/>
                </a:cubicBezTo>
                <a:cubicBezTo>
                  <a:pt x="63978" y="334963"/>
                  <a:pt x="58737" y="329520"/>
                  <a:pt x="58737" y="321356"/>
                </a:cubicBezTo>
                <a:cubicBezTo>
                  <a:pt x="58737" y="313192"/>
                  <a:pt x="63978" y="306388"/>
                  <a:pt x="71839" y="306388"/>
                </a:cubicBezTo>
                <a:close/>
                <a:moveTo>
                  <a:pt x="85725" y="153988"/>
                </a:moveTo>
                <a:lnTo>
                  <a:pt x="85725" y="252413"/>
                </a:lnTo>
                <a:lnTo>
                  <a:pt x="249238" y="252413"/>
                </a:lnTo>
                <a:lnTo>
                  <a:pt x="249238" y="153988"/>
                </a:lnTo>
                <a:close/>
                <a:moveTo>
                  <a:pt x="166687" y="28575"/>
                </a:moveTo>
                <a:cubicBezTo>
                  <a:pt x="124513" y="28575"/>
                  <a:pt x="86294" y="54815"/>
                  <a:pt x="77068" y="90238"/>
                </a:cubicBezTo>
                <a:cubicBezTo>
                  <a:pt x="75750" y="95486"/>
                  <a:pt x="71796" y="99422"/>
                  <a:pt x="66525" y="100734"/>
                </a:cubicBezTo>
                <a:cubicBezTo>
                  <a:pt x="42802" y="105982"/>
                  <a:pt x="26987" y="124350"/>
                  <a:pt x="26987" y="145341"/>
                </a:cubicBezTo>
                <a:cubicBezTo>
                  <a:pt x="26987" y="163709"/>
                  <a:pt x="38848" y="179453"/>
                  <a:pt x="57299" y="187325"/>
                </a:cubicBezTo>
                <a:cubicBezTo>
                  <a:pt x="57299" y="187325"/>
                  <a:pt x="57299" y="187325"/>
                  <a:pt x="57299" y="140093"/>
                </a:cubicBezTo>
                <a:cubicBezTo>
                  <a:pt x="57299" y="132222"/>
                  <a:pt x="62571" y="125662"/>
                  <a:pt x="70479" y="125662"/>
                </a:cubicBezTo>
                <a:cubicBezTo>
                  <a:pt x="70479" y="125662"/>
                  <a:pt x="70479" y="125662"/>
                  <a:pt x="262896" y="125662"/>
                </a:cubicBezTo>
                <a:cubicBezTo>
                  <a:pt x="270803" y="125662"/>
                  <a:pt x="276075" y="132222"/>
                  <a:pt x="276075" y="140093"/>
                </a:cubicBezTo>
                <a:cubicBezTo>
                  <a:pt x="276075" y="140093"/>
                  <a:pt x="276075" y="140093"/>
                  <a:pt x="276075" y="187325"/>
                </a:cubicBezTo>
                <a:cubicBezTo>
                  <a:pt x="294526" y="179453"/>
                  <a:pt x="306387" y="163709"/>
                  <a:pt x="306387" y="145341"/>
                </a:cubicBezTo>
                <a:cubicBezTo>
                  <a:pt x="306387" y="124350"/>
                  <a:pt x="290572" y="105982"/>
                  <a:pt x="266849" y="100734"/>
                </a:cubicBezTo>
                <a:cubicBezTo>
                  <a:pt x="261578" y="99422"/>
                  <a:pt x="257624" y="95486"/>
                  <a:pt x="256306" y="90238"/>
                </a:cubicBezTo>
                <a:cubicBezTo>
                  <a:pt x="247080" y="54815"/>
                  <a:pt x="208861" y="28575"/>
                  <a:pt x="166687" y="28575"/>
                </a:cubicBezTo>
                <a:close/>
                <a:moveTo>
                  <a:pt x="167482" y="0"/>
                </a:moveTo>
                <a:cubicBezTo>
                  <a:pt x="220232" y="0"/>
                  <a:pt x="266388" y="30312"/>
                  <a:pt x="280894" y="75122"/>
                </a:cubicBezTo>
                <a:cubicBezTo>
                  <a:pt x="313863" y="85665"/>
                  <a:pt x="334963" y="113341"/>
                  <a:pt x="334963" y="144972"/>
                </a:cubicBezTo>
                <a:cubicBezTo>
                  <a:pt x="334963" y="177920"/>
                  <a:pt x="311225" y="206914"/>
                  <a:pt x="276938" y="216139"/>
                </a:cubicBezTo>
                <a:cubicBezTo>
                  <a:pt x="276938" y="216139"/>
                  <a:pt x="276938" y="216139"/>
                  <a:pt x="276938" y="266221"/>
                </a:cubicBezTo>
                <a:cubicBezTo>
                  <a:pt x="276938" y="274128"/>
                  <a:pt x="271663" y="279400"/>
                  <a:pt x="263750" y="279400"/>
                </a:cubicBezTo>
                <a:cubicBezTo>
                  <a:pt x="263750" y="279400"/>
                  <a:pt x="263750" y="279400"/>
                  <a:pt x="71213" y="279400"/>
                </a:cubicBezTo>
                <a:cubicBezTo>
                  <a:pt x="63300" y="279400"/>
                  <a:pt x="58025" y="274128"/>
                  <a:pt x="58025" y="266221"/>
                </a:cubicBezTo>
                <a:cubicBezTo>
                  <a:pt x="58025" y="266221"/>
                  <a:pt x="58025" y="266221"/>
                  <a:pt x="58025" y="216139"/>
                </a:cubicBezTo>
                <a:cubicBezTo>
                  <a:pt x="22419" y="206914"/>
                  <a:pt x="0" y="177920"/>
                  <a:pt x="0" y="144972"/>
                </a:cubicBezTo>
                <a:cubicBezTo>
                  <a:pt x="0" y="113341"/>
                  <a:pt x="21100" y="85665"/>
                  <a:pt x="54069" y="75122"/>
                </a:cubicBezTo>
                <a:cubicBezTo>
                  <a:pt x="68575" y="30312"/>
                  <a:pt x="114731" y="0"/>
                  <a:pt x="16748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3F3FC908-BF2D-4B40-9979-F4BA37C6DF6D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1050925" y="1173480"/>
            <a:ext cx="1459865" cy="36258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iti SC Medium" charset="-122"/>
                <a:sym typeface="+mn-ea"/>
              </a:rPr>
              <a:t>产品资料</a:t>
            </a:r>
            <a:endParaRPr kumimoji="1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Heiti SC Medium" charset="-122"/>
              <a:sym typeface="+mn-ea"/>
            </a:endParaRPr>
          </a:p>
        </p:txBody>
      </p:sp>
      <p:cxnSp>
        <p:nvCxnSpPr>
          <p:cNvPr id="84" name="直接连接符 7">
            <a:extLst>
              <a:ext uri="{FF2B5EF4-FFF2-40B4-BE49-F238E27FC236}">
                <a16:creationId xmlns:a16="http://schemas.microsoft.com/office/drawing/2014/main" id="{7A13DB35-CFD2-4AA0-AD6D-DF4C91925B62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 flipH="1" flipV="1">
            <a:off x="2683510" y="2475865"/>
            <a:ext cx="1094740" cy="511175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85" name="直接连接符 7">
            <a:extLst>
              <a:ext uri="{FF2B5EF4-FFF2-40B4-BE49-F238E27FC236}">
                <a16:creationId xmlns:a16="http://schemas.microsoft.com/office/drawing/2014/main" id="{55923085-AB43-451E-BD42-FADB085AD25F}"/>
              </a:ext>
            </a:extLst>
          </p:cNvPr>
          <p:cNvCxnSpPr>
            <a:stCxn id="52" idx="1"/>
          </p:cNvCxnSpPr>
          <p:nvPr>
            <p:custDataLst>
              <p:tags r:id="rId36"/>
            </p:custDataLst>
          </p:nvPr>
        </p:nvCxnSpPr>
        <p:spPr>
          <a:xfrm flipH="1">
            <a:off x="2701290" y="3079750"/>
            <a:ext cx="1168400" cy="730885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86" name="直接连接符 7">
            <a:extLst>
              <a:ext uri="{FF2B5EF4-FFF2-40B4-BE49-F238E27FC236}">
                <a16:creationId xmlns:a16="http://schemas.microsoft.com/office/drawing/2014/main" id="{12DEC814-C6F6-463B-B905-0AC3823000BD}"/>
              </a:ext>
            </a:extLst>
          </p:cNvPr>
          <p:cNvCxnSpPr/>
          <p:nvPr>
            <p:custDataLst>
              <p:tags r:id="rId37"/>
            </p:custDataLst>
          </p:nvPr>
        </p:nvCxnSpPr>
        <p:spPr>
          <a:xfrm flipH="1">
            <a:off x="2677160" y="3304540"/>
            <a:ext cx="1191895" cy="1240155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87" name="圆角矩形 4">
            <a:extLst>
              <a:ext uri="{FF2B5EF4-FFF2-40B4-BE49-F238E27FC236}">
                <a16:creationId xmlns:a16="http://schemas.microsoft.com/office/drawing/2014/main" id="{CEC4ABE9-B1C2-432A-876D-E7A8D6040688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00685" y="5121275"/>
            <a:ext cx="2301240" cy="662305"/>
          </a:xfrm>
          <a:prstGeom prst="roundRect">
            <a:avLst/>
          </a:prstGeom>
          <a:solidFill>
            <a:srgbClr val="A5A5A5">
              <a:lumMod val="85000"/>
            </a:srgbClr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id="{FFC3CA5F-3215-4B4A-B63B-8A3043918675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2583815" y="5113655"/>
            <a:ext cx="116840" cy="116840"/>
          </a:xfrm>
          <a:prstGeom prst="ellipse">
            <a:avLst/>
          </a:prstGeom>
          <a:solidFill>
            <a:srgbClr val="A5A5A5"/>
          </a:solidFill>
          <a:ln w="762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  <a:sym typeface="Arial" panose="020B0604020202020204" pitchFamily="34" charset="0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74AB7F5-3B40-4F98-9006-DE4DAA207584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929640" y="5260975"/>
            <a:ext cx="1771015" cy="250825"/>
          </a:xfrm>
          <a:prstGeom prst="rect">
            <a:avLst/>
          </a:prstGeom>
        </p:spPr>
        <p:txBody>
          <a:bodyPr wrap="square" lIns="90000" tIns="46800" rIns="90000" bIns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营销活动H5/小程序</a:t>
            </a:r>
          </a:p>
        </p:txBody>
      </p:sp>
      <p:sp>
        <p:nvSpPr>
          <p:cNvPr id="90" name="PA_ImportSvg_636701142324664400">
            <a:extLst>
              <a:ext uri="{FF2B5EF4-FFF2-40B4-BE49-F238E27FC236}">
                <a16:creationId xmlns:a16="http://schemas.microsoft.com/office/drawing/2014/main" id="{DB5D156D-61E6-4B72-81C1-15C5D89680D0}"/>
              </a:ext>
            </a:extLst>
          </p:cNvPr>
          <p:cNvSpPr/>
          <p:nvPr>
            <p:custDataLst>
              <p:tags r:id="rId41"/>
            </p:custDataLst>
          </p:nvPr>
        </p:nvSpPr>
        <p:spPr bwMode="auto">
          <a:xfrm>
            <a:off x="699135" y="5340985"/>
            <a:ext cx="254635" cy="222250"/>
          </a:xfrm>
          <a:custGeom>
            <a:avLst/>
            <a:gdLst/>
            <a:ahLst/>
            <a:cxnLst/>
            <a:rect l="l" t="t" r="r" b="b"/>
            <a:pathLst>
              <a:path w="13004801" h="9916161">
                <a:moveTo>
                  <a:pt x="9834880" y="9428480"/>
                </a:moveTo>
                <a:lnTo>
                  <a:pt x="6908800" y="9428480"/>
                </a:lnTo>
                <a:lnTo>
                  <a:pt x="6746240" y="8859520"/>
                </a:lnTo>
                <a:lnTo>
                  <a:pt x="6664960" y="8778240"/>
                </a:lnTo>
                <a:lnTo>
                  <a:pt x="6339840" y="8778240"/>
                </a:lnTo>
                <a:cubicBezTo>
                  <a:pt x="6339840" y="8778240"/>
                  <a:pt x="6258560" y="8778240"/>
                  <a:pt x="6258560" y="8859520"/>
                </a:cubicBezTo>
                <a:lnTo>
                  <a:pt x="6096000" y="9428480"/>
                </a:lnTo>
                <a:lnTo>
                  <a:pt x="3169920" y="9428480"/>
                </a:lnTo>
                <a:cubicBezTo>
                  <a:pt x="3088640" y="9428480"/>
                  <a:pt x="2763520" y="9753600"/>
                  <a:pt x="2763520" y="9753600"/>
                </a:cubicBezTo>
                <a:cubicBezTo>
                  <a:pt x="2763520" y="9834880"/>
                  <a:pt x="2844800" y="9916160"/>
                  <a:pt x="2926080" y="9916160"/>
                </a:cubicBezTo>
                <a:lnTo>
                  <a:pt x="10160000" y="9916160"/>
                </a:lnTo>
                <a:cubicBezTo>
                  <a:pt x="10241280" y="9916160"/>
                  <a:pt x="10322560" y="9834879"/>
                  <a:pt x="10322560" y="9753600"/>
                </a:cubicBezTo>
                <a:cubicBezTo>
                  <a:pt x="10241280" y="9834880"/>
                  <a:pt x="9997440" y="9428480"/>
                  <a:pt x="9834880" y="9428480"/>
                </a:cubicBezTo>
                <a:close/>
                <a:moveTo>
                  <a:pt x="11948160" y="0"/>
                </a:moveTo>
                <a:lnTo>
                  <a:pt x="1056640" y="0"/>
                </a:lnTo>
                <a:cubicBezTo>
                  <a:pt x="487680" y="0"/>
                  <a:pt x="0" y="487680"/>
                  <a:pt x="0" y="1056640"/>
                </a:cubicBezTo>
                <a:lnTo>
                  <a:pt x="0" y="7233920"/>
                </a:lnTo>
                <a:cubicBezTo>
                  <a:pt x="0" y="7802880"/>
                  <a:pt x="487680" y="8290560"/>
                  <a:pt x="1056640" y="8290560"/>
                </a:cubicBezTo>
                <a:lnTo>
                  <a:pt x="11948160" y="8290560"/>
                </a:lnTo>
                <a:cubicBezTo>
                  <a:pt x="12517120" y="8290560"/>
                  <a:pt x="13004800" y="7802880"/>
                  <a:pt x="13004800" y="7233920"/>
                </a:cubicBezTo>
                <a:lnTo>
                  <a:pt x="13004800" y="1056640"/>
                </a:lnTo>
                <a:cubicBezTo>
                  <a:pt x="13004800" y="487680"/>
                  <a:pt x="12517120" y="0"/>
                  <a:pt x="11948160" y="0"/>
                </a:cubicBezTo>
                <a:close/>
                <a:moveTo>
                  <a:pt x="12435840" y="6827520"/>
                </a:moveTo>
                <a:cubicBezTo>
                  <a:pt x="12435840" y="7071360"/>
                  <a:pt x="12273280" y="7233920"/>
                  <a:pt x="12029440" y="7233920"/>
                </a:cubicBezTo>
                <a:lnTo>
                  <a:pt x="975360" y="7233920"/>
                </a:lnTo>
                <a:cubicBezTo>
                  <a:pt x="731520" y="7233920"/>
                  <a:pt x="568960" y="7071360"/>
                  <a:pt x="568960" y="6827520"/>
                </a:cubicBezTo>
                <a:lnTo>
                  <a:pt x="568960" y="975360"/>
                </a:lnTo>
                <a:cubicBezTo>
                  <a:pt x="568960" y="731520"/>
                  <a:pt x="731520" y="568960"/>
                  <a:pt x="975360" y="568960"/>
                </a:cubicBezTo>
                <a:lnTo>
                  <a:pt x="12029440" y="568960"/>
                </a:lnTo>
                <a:cubicBezTo>
                  <a:pt x="12273280" y="568960"/>
                  <a:pt x="12435840" y="731520"/>
                  <a:pt x="12435840" y="975360"/>
                </a:cubicBezTo>
                <a:close/>
              </a:path>
            </a:pathLst>
          </a:custGeom>
          <a:solidFill>
            <a:sysClr val="window" lastClr="FFFFFF"/>
          </a:solidFill>
          <a:ln w="38100">
            <a:noFill/>
          </a:ln>
        </p:spPr>
        <p:style>
          <a:lnRef idx="2">
            <a:srgbClr val="000000"/>
          </a:lnRef>
          <a:fillRef idx="1">
            <a:sysClr val="window" lastClr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iti SC Medium" charset="-122"/>
              <a:ea typeface="Heiti SC Medium" charset="-122"/>
              <a:cs typeface="Heiti SC Medium" charset="-122"/>
            </a:endParaRPr>
          </a:p>
        </p:txBody>
      </p:sp>
      <p:cxnSp>
        <p:nvCxnSpPr>
          <p:cNvPr id="91" name="直接连接符 7">
            <a:extLst>
              <a:ext uri="{FF2B5EF4-FFF2-40B4-BE49-F238E27FC236}">
                <a16:creationId xmlns:a16="http://schemas.microsoft.com/office/drawing/2014/main" id="{D7670977-039C-426C-89A9-4465EECBE415}"/>
              </a:ext>
            </a:extLst>
          </p:cNvPr>
          <p:cNvCxnSpPr/>
          <p:nvPr>
            <p:custDataLst>
              <p:tags r:id="rId42"/>
            </p:custDataLst>
          </p:nvPr>
        </p:nvCxnSpPr>
        <p:spPr>
          <a:xfrm flipH="1">
            <a:off x="2639060" y="3498850"/>
            <a:ext cx="1229995" cy="1756410"/>
          </a:xfrm>
          <a:prstGeom prst="line">
            <a:avLst/>
          </a:prstGeom>
          <a:ln w="19050">
            <a:solidFill>
              <a:srgbClr val="44546A"/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92" name="矩形 91">
            <a:extLst>
              <a:ext uri="{FF2B5EF4-FFF2-40B4-BE49-F238E27FC236}">
                <a16:creationId xmlns:a16="http://schemas.microsoft.com/office/drawing/2014/main" id="{54D55D39-74BF-442D-BF41-E8080263DA42}"/>
              </a:ext>
            </a:extLst>
          </p:cNvPr>
          <p:cNvSpPr/>
          <p:nvPr/>
        </p:nvSpPr>
        <p:spPr>
          <a:xfrm>
            <a:off x="3772535" y="3648075"/>
            <a:ext cx="223647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iti SC Medium" charset="-122"/>
                <a:ea typeface="Heiti SC Medium" charset="-122"/>
                <a:cs typeface="Heiti SC Medium" charset="-122"/>
              </a:rPr>
              <a:t>海量内容云端存储</a:t>
            </a:r>
          </a:p>
        </p:txBody>
      </p:sp>
      <p:pic>
        <p:nvPicPr>
          <p:cNvPr id="93" name="图片 92">
            <a:extLst>
              <a:ext uri="{FF2B5EF4-FFF2-40B4-BE49-F238E27FC236}">
                <a16:creationId xmlns:a16="http://schemas.microsoft.com/office/drawing/2014/main" id="{985ACEEB-FA5F-4A91-878C-60C5A542D158}"/>
              </a:ext>
            </a:extLst>
          </p:cNvPr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849" y="855142"/>
            <a:ext cx="3282312" cy="4966175"/>
          </a:xfrm>
          <a:prstGeom prst="rect">
            <a:avLst/>
          </a:prstGeom>
        </p:spPr>
      </p:pic>
      <p:pic>
        <p:nvPicPr>
          <p:cNvPr id="94" name="图片 93">
            <a:extLst>
              <a:ext uri="{FF2B5EF4-FFF2-40B4-BE49-F238E27FC236}">
                <a16:creationId xmlns:a16="http://schemas.microsoft.com/office/drawing/2014/main" id="{F51071AC-65BF-4946-A5D2-FDFA3509DADA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5803900" y="1706750"/>
            <a:ext cx="1647667" cy="804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5" name="连接符: 曲线 94">
            <a:extLst>
              <a:ext uri="{FF2B5EF4-FFF2-40B4-BE49-F238E27FC236}">
                <a16:creationId xmlns:a16="http://schemas.microsoft.com/office/drawing/2014/main" id="{708BCF05-0660-4FEF-8249-9FC420362177}"/>
              </a:ext>
            </a:extLst>
          </p:cNvPr>
          <p:cNvCxnSpPr>
            <a:stCxn id="79" idx="3"/>
          </p:cNvCxnSpPr>
          <p:nvPr/>
        </p:nvCxnSpPr>
        <p:spPr>
          <a:xfrm flipV="1">
            <a:off x="5050790" y="1929765"/>
            <a:ext cx="721360" cy="30861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95">
            <a:extLst>
              <a:ext uri="{FF2B5EF4-FFF2-40B4-BE49-F238E27FC236}">
                <a16:creationId xmlns:a16="http://schemas.microsoft.com/office/drawing/2014/main" id="{EA12085C-3DD4-43CD-8F5A-A0C3883F6C76}"/>
              </a:ext>
            </a:extLst>
          </p:cNvPr>
          <p:cNvSpPr txBox="1"/>
          <p:nvPr/>
        </p:nvSpPr>
        <p:spPr>
          <a:xfrm>
            <a:off x="3310831" y="5668961"/>
            <a:ext cx="1730444" cy="400105"/>
          </a:xfrm>
          <a:prstGeom prst="rect">
            <a:avLst/>
          </a:prstGeom>
          <a:effectLst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PC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端管理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47DA9D3C-B695-4A36-81AF-8B29B40CABDC}"/>
              </a:ext>
            </a:extLst>
          </p:cNvPr>
          <p:cNvSpPr txBox="1"/>
          <p:nvPr/>
        </p:nvSpPr>
        <p:spPr>
          <a:xfrm>
            <a:off x="6256837" y="5668961"/>
            <a:ext cx="2102933" cy="400105"/>
          </a:xfrm>
          <a:prstGeom prst="rect">
            <a:avLst/>
          </a:prstGeom>
          <a:effectLst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移动端应用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95AB7B37-CD96-4169-A57C-06D8DC7CAE92}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内容管理：多平台营销内容和素材高效在线化管理</a:t>
            </a:r>
          </a:p>
        </p:txBody>
      </p:sp>
      <p:grpSp>
        <p:nvGrpSpPr>
          <p:cNvPr id="101" name="组合 100">
            <a:extLst>
              <a:ext uri="{FF2B5EF4-FFF2-40B4-BE49-F238E27FC236}">
                <a16:creationId xmlns:a16="http://schemas.microsoft.com/office/drawing/2014/main" id="{958DCDC9-7D1C-47E8-8509-4AB568B842D3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id="{5A68E01E-C084-4106-A898-E97C3A218492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EB4BBAB2-0C02-4747-915D-2D3AADD108DB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104" name="矩形 103">
              <a:extLst>
                <a:ext uri="{FF2B5EF4-FFF2-40B4-BE49-F238E27FC236}">
                  <a16:creationId xmlns:a16="http://schemas.microsoft.com/office/drawing/2014/main" id="{D048F979-339C-4A0E-957A-CDF547470BBC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105" name="矩形 104">
              <a:extLst>
                <a:ext uri="{FF2B5EF4-FFF2-40B4-BE49-F238E27FC236}">
                  <a16:creationId xmlns:a16="http://schemas.microsoft.com/office/drawing/2014/main" id="{10844103-223C-4022-877A-C1FDED57D7F5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id="{7DE1A52C-E678-4925-B191-5CDA2F377E27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867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A5544962-0681-4180-84DE-F38905974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167" y="975360"/>
            <a:ext cx="7911227" cy="3276493"/>
          </a:xfrm>
          <a:prstGeom prst="rect">
            <a:avLst/>
          </a:prstGeom>
        </p:spPr>
      </p:pic>
      <p:sp>
        <p:nvSpPr>
          <p:cNvPr id="98" name="文本框 97">
            <a:extLst>
              <a:ext uri="{FF2B5EF4-FFF2-40B4-BE49-F238E27FC236}">
                <a16:creationId xmlns:a16="http://schemas.microsoft.com/office/drawing/2014/main" id="{95AB7B37-CD96-4169-A57C-06D8DC7CAE9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内容概览：查看内容排行数据 管理各种状态的作品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4BBF40C-8FB1-42B6-A176-7518351A2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06" y="2761759"/>
            <a:ext cx="7449803" cy="335603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3A7FC528-2B17-4587-A87F-B742A1497897}"/>
              </a:ext>
            </a:extLst>
          </p:cNvPr>
          <p:cNvSpPr txBox="1"/>
          <p:nvPr/>
        </p:nvSpPr>
        <p:spPr>
          <a:xfrm>
            <a:off x="363606" y="975360"/>
            <a:ext cx="3281294" cy="1575907"/>
          </a:xfrm>
          <a:prstGeom prst="rect">
            <a:avLst/>
          </a:prstGeom>
          <a:noFill/>
          <a:ln w="19050">
            <a:solidFill>
              <a:srgbClr val="FE6B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/>
              <a:t>支持总览所有类型的内容数据，按照浏览量、分享量、表单量对内容传播数据进行分析，可以查看内容排行榜，获取内容传播数据。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id="{3F178036-3EED-42B1-952E-EC0D3E7AE46D}"/>
              </a:ext>
            </a:extLst>
          </p:cNvPr>
          <p:cNvSpPr txBox="1"/>
          <p:nvPr/>
        </p:nvSpPr>
        <p:spPr>
          <a:xfrm>
            <a:off x="7962900" y="4505490"/>
            <a:ext cx="3872627" cy="1524007"/>
          </a:xfrm>
          <a:prstGeom prst="rect">
            <a:avLst/>
          </a:prstGeom>
          <a:noFill/>
          <a:ln w="19050">
            <a:solidFill>
              <a:srgbClr val="FE6B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/>
              <a:t>支持包括活动页、展示页、资讯、视频、等作品内容的编辑、删除、传播分享设置；可以根据企业组织架构跟员工设置对内容展示、编辑的权限。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14FF396-58A2-4A49-A404-FF18978528A3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C09B5904-A105-4FA4-8A47-38BD92819A64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7694A8F4-FE17-416B-8903-727A8AB48CDA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11EF594-FA60-4A4F-AA33-9D9D3CE02B3E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5D524F78-8662-4841-AE81-6300824B682A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9E749778-C3AC-4A51-8D94-D8F914A5F78A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9040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bject 35">
            <a:extLst>
              <a:ext uri="{FF2B5EF4-FFF2-40B4-BE49-F238E27FC236}">
                <a16:creationId xmlns:a16="http://schemas.microsoft.com/office/drawing/2014/main" id="{5C62BB35-AF29-45F3-AA67-D661E97C0BEA}"/>
              </a:ext>
            </a:extLst>
          </p:cNvPr>
          <p:cNvSpPr/>
          <p:nvPr/>
        </p:nvSpPr>
        <p:spPr>
          <a:xfrm>
            <a:off x="9102459" y="1183798"/>
            <a:ext cx="1635061" cy="10311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bject 36">
            <a:extLst>
              <a:ext uri="{FF2B5EF4-FFF2-40B4-BE49-F238E27FC236}">
                <a16:creationId xmlns:a16="http://schemas.microsoft.com/office/drawing/2014/main" id="{DC10DD25-7D9B-4794-BF05-B986727147FD}"/>
              </a:ext>
            </a:extLst>
          </p:cNvPr>
          <p:cNvSpPr/>
          <p:nvPr/>
        </p:nvSpPr>
        <p:spPr>
          <a:xfrm>
            <a:off x="8915392" y="1375314"/>
            <a:ext cx="2552700" cy="323850"/>
          </a:xfrm>
          <a:custGeom>
            <a:avLst/>
            <a:gdLst/>
            <a:ahLst/>
            <a:cxnLst/>
            <a:rect l="l" t="t" r="r" b="b"/>
            <a:pathLst>
              <a:path w="2552700" h="323850">
                <a:moveTo>
                  <a:pt x="0" y="0"/>
                </a:moveTo>
                <a:lnTo>
                  <a:pt x="2552661" y="0"/>
                </a:lnTo>
                <a:lnTo>
                  <a:pt x="2552661" y="323723"/>
                </a:lnTo>
                <a:lnTo>
                  <a:pt x="0" y="32372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bject 37">
            <a:extLst>
              <a:ext uri="{FF2B5EF4-FFF2-40B4-BE49-F238E27FC236}">
                <a16:creationId xmlns:a16="http://schemas.microsoft.com/office/drawing/2014/main" id="{DB33C9D9-8A0E-43F3-BC08-33D7EA891C4B}"/>
              </a:ext>
            </a:extLst>
          </p:cNvPr>
          <p:cNvSpPr txBox="1"/>
          <p:nvPr/>
        </p:nvSpPr>
        <p:spPr>
          <a:xfrm>
            <a:off x="9548064" y="1384572"/>
            <a:ext cx="931596" cy="263534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600" spc="2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三方权</a:t>
            </a:r>
            <a:r>
              <a:rPr sz="1600" spc="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益</a:t>
            </a:r>
            <a:endParaRPr sz="1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1" name="object 41">
            <a:extLst>
              <a:ext uri="{FF2B5EF4-FFF2-40B4-BE49-F238E27FC236}">
                <a16:creationId xmlns:a16="http://schemas.microsoft.com/office/drawing/2014/main" id="{74D27DFB-1502-4D45-A66C-9EC0B7ABD4E2}"/>
              </a:ext>
            </a:extLst>
          </p:cNvPr>
          <p:cNvSpPr txBox="1"/>
          <p:nvPr/>
        </p:nvSpPr>
        <p:spPr>
          <a:xfrm>
            <a:off x="11039501" y="1327777"/>
            <a:ext cx="288290" cy="287020"/>
          </a:xfrm>
          <a:prstGeom prst="rect">
            <a:avLst/>
          </a:prstGeom>
          <a:ln>
            <a:noFill/>
          </a:ln>
        </p:spPr>
        <p:txBody>
          <a:bodyPr vert="horz" wrap="square" lIns="0" tIns="14605" rIns="0" bIns="0" rtlCol="0">
            <a:spAutoFit/>
          </a:bodyPr>
          <a:lstStyle/>
          <a:p>
            <a:pPr marL="12700">
              <a:spcBef>
                <a:spcPts val="115"/>
              </a:spcBef>
            </a:pPr>
            <a:r>
              <a:rPr sz="1700" b="1" spc="-1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rPr>
              <a:t>0</a:t>
            </a:r>
            <a:r>
              <a:rPr lang="en-US" sz="1700" b="1" spc="-2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rPr>
              <a:t>2</a:t>
            </a:r>
            <a:endParaRPr sz="1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2" name="object 42">
            <a:extLst>
              <a:ext uri="{FF2B5EF4-FFF2-40B4-BE49-F238E27FC236}">
                <a16:creationId xmlns:a16="http://schemas.microsoft.com/office/drawing/2014/main" id="{73AB99DD-0927-4BFA-9A00-46B200AD8D7B}"/>
              </a:ext>
            </a:extLst>
          </p:cNvPr>
          <p:cNvSpPr txBox="1"/>
          <p:nvPr/>
        </p:nvSpPr>
        <p:spPr>
          <a:xfrm>
            <a:off x="9442083" y="1874905"/>
            <a:ext cx="1338977" cy="197490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solidFill>
                  <a:srgbClr val="053B5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衣食住行特权</a:t>
            </a:r>
            <a:r>
              <a:rPr sz="1200" spc="-270" dirty="0">
                <a:solidFill>
                  <a:srgbClr val="053B5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sz="1200" dirty="0">
                <a:solidFill>
                  <a:srgbClr val="053B5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举例</a:t>
            </a:r>
            <a:endParaRPr sz="12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" name="object 43">
            <a:extLst>
              <a:ext uri="{FF2B5EF4-FFF2-40B4-BE49-F238E27FC236}">
                <a16:creationId xmlns:a16="http://schemas.microsoft.com/office/drawing/2014/main" id="{8ABE8D5C-45DA-47B1-8AC7-CAF365664DCF}"/>
              </a:ext>
            </a:extLst>
          </p:cNvPr>
          <p:cNvSpPr/>
          <p:nvPr/>
        </p:nvSpPr>
        <p:spPr>
          <a:xfrm>
            <a:off x="9124154" y="2246343"/>
            <a:ext cx="591312" cy="4316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object 44">
            <a:extLst>
              <a:ext uri="{FF2B5EF4-FFF2-40B4-BE49-F238E27FC236}">
                <a16:creationId xmlns:a16="http://schemas.microsoft.com/office/drawing/2014/main" id="{7263B7AC-DB48-4F57-9020-6233B00E8F0F}"/>
              </a:ext>
            </a:extLst>
          </p:cNvPr>
          <p:cNvSpPr txBox="1"/>
          <p:nvPr/>
        </p:nvSpPr>
        <p:spPr>
          <a:xfrm>
            <a:off x="9796886" y="2358624"/>
            <a:ext cx="137858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美团外卖抵扣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5" name="object 45">
            <a:extLst>
              <a:ext uri="{FF2B5EF4-FFF2-40B4-BE49-F238E27FC236}">
                <a16:creationId xmlns:a16="http://schemas.microsoft.com/office/drawing/2014/main" id="{1EF9D7CA-A547-478E-BF63-3C61EAC282BE}"/>
              </a:ext>
            </a:extLst>
          </p:cNvPr>
          <p:cNvSpPr/>
          <p:nvPr/>
        </p:nvSpPr>
        <p:spPr>
          <a:xfrm>
            <a:off x="9223214" y="2972021"/>
            <a:ext cx="399288" cy="3479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object 46">
            <a:extLst>
              <a:ext uri="{FF2B5EF4-FFF2-40B4-BE49-F238E27FC236}">
                <a16:creationId xmlns:a16="http://schemas.microsoft.com/office/drawing/2014/main" id="{C6671906-3D7B-43C7-A4A9-2BB7B96388B4}"/>
              </a:ext>
            </a:extLst>
          </p:cNvPr>
          <p:cNvSpPr txBox="1"/>
          <p:nvPr/>
        </p:nvSpPr>
        <p:spPr>
          <a:xfrm>
            <a:off x="9796886" y="3003377"/>
            <a:ext cx="137858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滴滴打车出行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7" name="object 47">
            <a:extLst>
              <a:ext uri="{FF2B5EF4-FFF2-40B4-BE49-F238E27FC236}">
                <a16:creationId xmlns:a16="http://schemas.microsoft.com/office/drawing/2014/main" id="{E82C095E-AA5E-4B15-860A-69282746D794}"/>
              </a:ext>
            </a:extLst>
          </p:cNvPr>
          <p:cNvSpPr/>
          <p:nvPr/>
        </p:nvSpPr>
        <p:spPr>
          <a:xfrm>
            <a:off x="9172923" y="3467029"/>
            <a:ext cx="470916" cy="47503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object 48">
            <a:extLst>
              <a:ext uri="{FF2B5EF4-FFF2-40B4-BE49-F238E27FC236}">
                <a16:creationId xmlns:a16="http://schemas.microsoft.com/office/drawing/2014/main" id="{8E6C18CA-8811-4DCA-AF61-93488F785C83}"/>
              </a:ext>
            </a:extLst>
          </p:cNvPr>
          <p:cNvSpPr txBox="1"/>
          <p:nvPr/>
        </p:nvSpPr>
        <p:spPr>
          <a:xfrm>
            <a:off x="9796886" y="3652804"/>
            <a:ext cx="137858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摩拜单车抵扣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9" name="object 49">
            <a:extLst>
              <a:ext uri="{FF2B5EF4-FFF2-40B4-BE49-F238E27FC236}">
                <a16:creationId xmlns:a16="http://schemas.microsoft.com/office/drawing/2014/main" id="{C5580FEE-D892-4768-914E-19DEB81A20FD}"/>
              </a:ext>
            </a:extLst>
          </p:cNvPr>
          <p:cNvSpPr/>
          <p:nvPr/>
        </p:nvSpPr>
        <p:spPr>
          <a:xfrm>
            <a:off x="9111962" y="4149324"/>
            <a:ext cx="569709" cy="43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object 50">
            <a:extLst>
              <a:ext uri="{FF2B5EF4-FFF2-40B4-BE49-F238E27FC236}">
                <a16:creationId xmlns:a16="http://schemas.microsoft.com/office/drawing/2014/main" id="{C7E47371-9C1C-4D89-83E4-DDF11BA35201}"/>
              </a:ext>
            </a:extLst>
          </p:cNvPr>
          <p:cNvSpPr txBox="1"/>
          <p:nvPr/>
        </p:nvSpPr>
        <p:spPr>
          <a:xfrm>
            <a:off x="9796886" y="4288427"/>
            <a:ext cx="99250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京东抵扣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1" name="object 51">
            <a:extLst>
              <a:ext uri="{FF2B5EF4-FFF2-40B4-BE49-F238E27FC236}">
                <a16:creationId xmlns:a16="http://schemas.microsoft.com/office/drawing/2014/main" id="{C60B9A0A-1FD0-4B3C-A7E9-7050E33A8151}"/>
              </a:ext>
            </a:extLst>
          </p:cNvPr>
          <p:cNvSpPr/>
          <p:nvPr/>
        </p:nvSpPr>
        <p:spPr>
          <a:xfrm>
            <a:off x="9223214" y="4745207"/>
            <a:ext cx="417575" cy="4752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object 52">
            <a:extLst>
              <a:ext uri="{FF2B5EF4-FFF2-40B4-BE49-F238E27FC236}">
                <a16:creationId xmlns:a16="http://schemas.microsoft.com/office/drawing/2014/main" id="{DEC6BBE7-C42E-4729-A04A-6183A8B69C34}"/>
              </a:ext>
            </a:extLst>
          </p:cNvPr>
          <p:cNvSpPr txBox="1"/>
          <p:nvPr/>
        </p:nvSpPr>
        <p:spPr>
          <a:xfrm>
            <a:off x="9796886" y="4931224"/>
            <a:ext cx="99250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微保抵扣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3" name="object 53">
            <a:extLst>
              <a:ext uri="{FF2B5EF4-FFF2-40B4-BE49-F238E27FC236}">
                <a16:creationId xmlns:a16="http://schemas.microsoft.com/office/drawing/2014/main" id="{A8091A6C-CF7F-4B84-A50F-8B6917CAD113}"/>
              </a:ext>
            </a:extLst>
          </p:cNvPr>
          <p:cNvSpPr/>
          <p:nvPr/>
        </p:nvSpPr>
        <p:spPr>
          <a:xfrm>
            <a:off x="9245045" y="5447873"/>
            <a:ext cx="390448" cy="39105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object 54">
            <a:extLst>
              <a:ext uri="{FF2B5EF4-FFF2-40B4-BE49-F238E27FC236}">
                <a16:creationId xmlns:a16="http://schemas.microsoft.com/office/drawing/2014/main" id="{E75FB0B4-946F-468F-BF83-5A5F8988C366}"/>
              </a:ext>
            </a:extLst>
          </p:cNvPr>
          <p:cNvSpPr txBox="1"/>
          <p:nvPr/>
        </p:nvSpPr>
        <p:spPr>
          <a:xfrm>
            <a:off x="9796886" y="5549968"/>
            <a:ext cx="1378585" cy="232756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1400" spc="2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同程旅游抵扣</a:t>
            </a:r>
            <a:r>
              <a:rPr sz="1400" spc="35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券</a:t>
            </a:r>
            <a:endParaRPr sz="140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5" name="矩形: 圆角 114">
            <a:extLst>
              <a:ext uri="{FF2B5EF4-FFF2-40B4-BE49-F238E27FC236}">
                <a16:creationId xmlns:a16="http://schemas.microsoft.com/office/drawing/2014/main" id="{AFA5FEF3-7E88-4B42-AA97-D183DC3375F7}"/>
              </a:ext>
            </a:extLst>
          </p:cNvPr>
          <p:cNvSpPr/>
          <p:nvPr/>
        </p:nvSpPr>
        <p:spPr>
          <a:xfrm>
            <a:off x="5504155" y="1180296"/>
            <a:ext cx="6223791" cy="4813762"/>
          </a:xfrm>
          <a:prstGeom prst="roundRect">
            <a:avLst>
              <a:gd name="adj" fmla="val 3748"/>
            </a:avLst>
          </a:prstGeom>
          <a:noFill/>
          <a:ln w="19050" cap="flat" cmpd="sng" algn="ctr">
            <a:solidFill>
              <a:srgbClr val="FE6B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47CE7613-AFC1-4F78-9D08-D823F5774313}"/>
              </a:ext>
            </a:extLst>
          </p:cNvPr>
          <p:cNvGrpSpPr/>
          <p:nvPr/>
        </p:nvGrpSpPr>
        <p:grpSpPr>
          <a:xfrm>
            <a:off x="723907" y="1551827"/>
            <a:ext cx="4525965" cy="944597"/>
            <a:chOff x="743415" y="2428711"/>
            <a:chExt cx="4541260" cy="944597"/>
          </a:xfrm>
        </p:grpSpPr>
        <p:sp>
          <p:nvSpPr>
            <p:cNvPr id="117" name="object 56">
              <a:extLst>
                <a:ext uri="{FF2B5EF4-FFF2-40B4-BE49-F238E27FC236}">
                  <a16:creationId xmlns:a16="http://schemas.microsoft.com/office/drawing/2014/main" id="{5027A5A1-955C-46D2-8C1B-D815610F3973}"/>
                </a:ext>
              </a:extLst>
            </p:cNvPr>
            <p:cNvSpPr txBox="1"/>
            <p:nvPr/>
          </p:nvSpPr>
          <p:spPr>
            <a:xfrm>
              <a:off x="869675" y="2603129"/>
              <a:ext cx="534670" cy="29046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5" normalizeH="0" baseline="0" noProof="0" dirty="0">
                  <a:ln>
                    <a:noFill/>
                  </a:ln>
                  <a:solidFill>
                    <a:srgbClr val="FF6B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库存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28A6D9AD-812B-42C6-9977-D1B9B6D86D2C}"/>
                </a:ext>
              </a:extLst>
            </p:cNvPr>
            <p:cNvSpPr txBox="1"/>
            <p:nvPr/>
          </p:nvSpPr>
          <p:spPr>
            <a:xfrm>
              <a:off x="1453093" y="2519702"/>
              <a:ext cx="3831582" cy="700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宋体" panose="02010600030101010101" pitchFamily="2" charset="-122"/>
                  <a:sym typeface="Arial" panose="020B0604020202020204" pitchFamily="34" charset="0"/>
                </a:rPr>
                <a:t>奖品、券码后台配置模块化，自由选择企业自有权益或第三方权益资源</a:t>
              </a:r>
            </a:p>
          </p:txBody>
        </p:sp>
        <p:sp>
          <p:nvSpPr>
            <p:cNvPr id="119" name="矩形: 圆角 118">
              <a:extLst>
                <a:ext uri="{FF2B5EF4-FFF2-40B4-BE49-F238E27FC236}">
                  <a16:creationId xmlns:a16="http://schemas.microsoft.com/office/drawing/2014/main" id="{7F0746F9-AB6B-413A-BF40-5A0D71A92096}"/>
                </a:ext>
              </a:extLst>
            </p:cNvPr>
            <p:cNvSpPr/>
            <p:nvPr/>
          </p:nvSpPr>
          <p:spPr>
            <a:xfrm>
              <a:off x="743415" y="2428711"/>
              <a:ext cx="4510670" cy="944597"/>
            </a:xfrm>
            <a:prstGeom prst="roundRect">
              <a:avLst>
                <a:gd name="adj" fmla="val 5258"/>
              </a:avLst>
            </a:prstGeom>
            <a:noFill/>
            <a:ln w="19050" cap="flat" cmpd="sng" algn="ctr">
              <a:solidFill>
                <a:srgbClr val="FE6B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3360594B-9A27-411C-B6C3-925586FAFC40}"/>
              </a:ext>
            </a:extLst>
          </p:cNvPr>
          <p:cNvGrpSpPr/>
          <p:nvPr/>
        </p:nvGrpSpPr>
        <p:grpSpPr>
          <a:xfrm>
            <a:off x="723908" y="3123271"/>
            <a:ext cx="4534898" cy="1112132"/>
            <a:chOff x="743415" y="3837753"/>
            <a:chExt cx="4534898" cy="1112132"/>
          </a:xfrm>
        </p:grpSpPr>
        <p:sp>
          <p:nvSpPr>
            <p:cNvPr id="121" name="object 59">
              <a:extLst>
                <a:ext uri="{FF2B5EF4-FFF2-40B4-BE49-F238E27FC236}">
                  <a16:creationId xmlns:a16="http://schemas.microsoft.com/office/drawing/2014/main" id="{6788BFC2-9C1E-4BFF-91AA-453D6A908A0E}"/>
                </a:ext>
              </a:extLst>
            </p:cNvPr>
            <p:cNvSpPr txBox="1"/>
            <p:nvPr/>
          </p:nvSpPr>
          <p:spPr>
            <a:xfrm>
              <a:off x="863284" y="3951633"/>
              <a:ext cx="534670" cy="29046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5" normalizeH="0" baseline="0" noProof="0" dirty="0">
                  <a:ln>
                    <a:noFill/>
                  </a:ln>
                  <a:solidFill>
                    <a:srgbClr val="FF6B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发奖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319917EB-B51B-4DEF-AD88-60EA192C0DDE}"/>
                </a:ext>
              </a:extLst>
            </p:cNvPr>
            <p:cNvSpPr txBox="1"/>
            <p:nvPr/>
          </p:nvSpPr>
          <p:spPr>
            <a:xfrm>
              <a:off x="1446731" y="3851223"/>
              <a:ext cx="3831582" cy="10237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2700" marR="5080" lvl="0" indent="0" algn="just" defTabSz="914400" eaLnBrk="1" fontAlgn="auto" latinLnBrk="0" hangingPunct="1">
                <a:lnSpc>
                  <a:spcPct val="15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宋体" panose="02010600030101010101" pitchFamily="2" charset="-122"/>
                  <a:sym typeface="Arial" panose="020B0604020202020204" pitchFamily="34" charset="0"/>
                </a:rPr>
                <a:t>采用统一标准</a:t>
              </a:r>
              <a:r>
                <a:rPr lang="zh-CN" altLang="en-US" sz="14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宋体" panose="02010600030101010101" pitchFamily="2" charset="-122"/>
                  <a:sym typeface="Arial" panose="020B0604020202020204" pitchFamily="34" charset="0"/>
                </a:rPr>
                <a:t>发奖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宋体" panose="02010600030101010101" pitchFamily="2" charset="-122"/>
                  <a:sym typeface="Arial" panose="020B0604020202020204" pitchFamily="34" charset="0"/>
                </a:rPr>
                <a:t>接口，利于各类营销活动接入；多种权益混合使用，千人千面满足用户个性化需求</a:t>
              </a:r>
            </a:p>
          </p:txBody>
        </p:sp>
        <p:sp>
          <p:nvSpPr>
            <p:cNvPr id="123" name="矩形: 圆角 122">
              <a:extLst>
                <a:ext uri="{FF2B5EF4-FFF2-40B4-BE49-F238E27FC236}">
                  <a16:creationId xmlns:a16="http://schemas.microsoft.com/office/drawing/2014/main" id="{DCFFAFA5-3553-4791-9FC6-FC5826AB8154}"/>
                </a:ext>
              </a:extLst>
            </p:cNvPr>
            <p:cNvSpPr/>
            <p:nvPr/>
          </p:nvSpPr>
          <p:spPr>
            <a:xfrm>
              <a:off x="743415" y="3837753"/>
              <a:ext cx="4510670" cy="1112132"/>
            </a:xfrm>
            <a:prstGeom prst="roundRect">
              <a:avLst>
                <a:gd name="adj" fmla="val 5258"/>
              </a:avLst>
            </a:prstGeom>
            <a:noFill/>
            <a:ln w="19050" cap="flat" cmpd="sng" algn="ctr">
              <a:solidFill>
                <a:srgbClr val="FE6B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组合 123">
            <a:extLst>
              <a:ext uri="{FF2B5EF4-FFF2-40B4-BE49-F238E27FC236}">
                <a16:creationId xmlns:a16="http://schemas.microsoft.com/office/drawing/2014/main" id="{8B68A676-2806-474E-AE26-E39DA21DC69B}"/>
              </a:ext>
            </a:extLst>
          </p:cNvPr>
          <p:cNvGrpSpPr/>
          <p:nvPr/>
        </p:nvGrpSpPr>
        <p:grpSpPr>
          <a:xfrm>
            <a:off x="723908" y="4805904"/>
            <a:ext cx="4541260" cy="873414"/>
            <a:chOff x="743415" y="5400928"/>
            <a:chExt cx="4541260" cy="873414"/>
          </a:xfrm>
        </p:grpSpPr>
        <p:sp>
          <p:nvSpPr>
            <p:cNvPr id="125" name="object 61">
              <a:extLst>
                <a:ext uri="{FF2B5EF4-FFF2-40B4-BE49-F238E27FC236}">
                  <a16:creationId xmlns:a16="http://schemas.microsoft.com/office/drawing/2014/main" id="{9DC37DD5-6F82-47DF-8376-782B0E86B244}"/>
                </a:ext>
              </a:extLst>
            </p:cNvPr>
            <p:cNvSpPr txBox="1"/>
            <p:nvPr/>
          </p:nvSpPr>
          <p:spPr>
            <a:xfrm>
              <a:off x="874393" y="5587463"/>
              <a:ext cx="534670" cy="29046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5" normalizeH="0" baseline="0" noProof="0" dirty="0">
                  <a:ln>
                    <a:noFill/>
                  </a:ln>
                  <a:solidFill>
                    <a:srgbClr val="FF6B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核销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44C95843-ED23-4B12-9581-45D6A71898E6}"/>
                </a:ext>
              </a:extLst>
            </p:cNvPr>
            <p:cNvSpPr txBox="1"/>
            <p:nvPr/>
          </p:nvSpPr>
          <p:spPr>
            <a:xfrm>
              <a:off x="1453093" y="5472064"/>
              <a:ext cx="3831582" cy="700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2700" marR="5080" lvl="0" indent="0" defTabSz="914400" eaLnBrk="1" fontAlgn="auto" latinLnBrk="0" hangingPunct="1">
                <a:lnSpc>
                  <a:spcPct val="15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宋体" panose="02010600030101010101" pitchFamily="2" charset="-122"/>
                  <a:sym typeface="Arial" panose="020B0604020202020204" pitchFamily="34" charset="0"/>
                </a:rPr>
                <a:t>小程序核销、权益直发到账、线下核销，其他权益支持直冲、电子券码等核销模式</a:t>
              </a:r>
            </a:p>
          </p:txBody>
        </p:sp>
        <p:sp>
          <p:nvSpPr>
            <p:cNvPr id="127" name="矩形: 圆角 126">
              <a:extLst>
                <a:ext uri="{FF2B5EF4-FFF2-40B4-BE49-F238E27FC236}">
                  <a16:creationId xmlns:a16="http://schemas.microsoft.com/office/drawing/2014/main" id="{70BA3484-930D-47F2-8517-803F78CF304A}"/>
                </a:ext>
              </a:extLst>
            </p:cNvPr>
            <p:cNvSpPr/>
            <p:nvPr/>
          </p:nvSpPr>
          <p:spPr>
            <a:xfrm>
              <a:off x="743415" y="5400928"/>
              <a:ext cx="4510670" cy="873414"/>
            </a:xfrm>
            <a:prstGeom prst="roundRect">
              <a:avLst>
                <a:gd name="adj" fmla="val 5258"/>
              </a:avLst>
            </a:prstGeom>
            <a:noFill/>
            <a:ln w="19050" cap="flat" cmpd="sng" algn="ctr">
              <a:solidFill>
                <a:srgbClr val="FE6B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8" name="箭头: 下 127">
            <a:extLst>
              <a:ext uri="{FF2B5EF4-FFF2-40B4-BE49-F238E27FC236}">
                <a16:creationId xmlns:a16="http://schemas.microsoft.com/office/drawing/2014/main" id="{868624DA-FCBA-4870-A0EE-26326F448837}"/>
              </a:ext>
            </a:extLst>
          </p:cNvPr>
          <p:cNvSpPr/>
          <p:nvPr/>
        </p:nvSpPr>
        <p:spPr>
          <a:xfrm>
            <a:off x="4595023" y="2608462"/>
            <a:ext cx="670145" cy="43483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solidFill>
              <a:srgbClr val="FE6B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9" name="箭头: 下 128">
            <a:extLst>
              <a:ext uri="{FF2B5EF4-FFF2-40B4-BE49-F238E27FC236}">
                <a16:creationId xmlns:a16="http://schemas.microsoft.com/office/drawing/2014/main" id="{0F871A54-25E1-425F-9828-1FB0BC036C5E}"/>
              </a:ext>
            </a:extLst>
          </p:cNvPr>
          <p:cNvSpPr/>
          <p:nvPr/>
        </p:nvSpPr>
        <p:spPr>
          <a:xfrm>
            <a:off x="4595023" y="4300127"/>
            <a:ext cx="670145" cy="43483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12700" cap="flat" cmpd="sng" algn="ctr">
            <a:solidFill>
              <a:srgbClr val="FE6B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0" name="组合 129">
            <a:extLst>
              <a:ext uri="{FF2B5EF4-FFF2-40B4-BE49-F238E27FC236}">
                <a16:creationId xmlns:a16="http://schemas.microsoft.com/office/drawing/2014/main" id="{77C99C36-650C-48C8-8C61-B8F106D768F1}"/>
              </a:ext>
            </a:extLst>
          </p:cNvPr>
          <p:cNvGrpSpPr/>
          <p:nvPr/>
        </p:nvGrpSpPr>
        <p:grpSpPr>
          <a:xfrm>
            <a:off x="5605964" y="1247993"/>
            <a:ext cx="2719055" cy="4717010"/>
            <a:chOff x="5586141" y="1430310"/>
            <a:chExt cx="2719055" cy="4717010"/>
          </a:xfrm>
          <a:solidFill>
            <a:schemeClr val="bg1"/>
          </a:solidFill>
        </p:grpSpPr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id="{0F2DE843-D574-463F-A046-F8DD495E1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75261"/>
            <a:stretch/>
          </p:blipFill>
          <p:spPr>
            <a:xfrm>
              <a:off x="5586141" y="1430310"/>
              <a:ext cx="2719055" cy="4717010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32" name="图片 131">
              <a:extLst>
                <a:ext uri="{FF2B5EF4-FFF2-40B4-BE49-F238E27FC236}">
                  <a16:creationId xmlns:a16="http://schemas.microsoft.com/office/drawing/2014/main" id="{F577F84F-FC1C-4505-9C6B-83C9B3040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93277" y="2769287"/>
              <a:ext cx="2542627" cy="2793587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133" name="object 37">
            <a:extLst>
              <a:ext uri="{FF2B5EF4-FFF2-40B4-BE49-F238E27FC236}">
                <a16:creationId xmlns:a16="http://schemas.microsoft.com/office/drawing/2014/main" id="{1D7DB173-3A8B-4810-BDC7-6C8C91A893B6}"/>
              </a:ext>
            </a:extLst>
          </p:cNvPr>
          <p:cNvSpPr txBox="1"/>
          <p:nvPr/>
        </p:nvSpPr>
        <p:spPr>
          <a:xfrm>
            <a:off x="6993370" y="1384572"/>
            <a:ext cx="931596" cy="263534"/>
          </a:xfrm>
          <a:prstGeom prst="rect">
            <a:avLst/>
          </a:prstGeom>
          <a:ln>
            <a:noFill/>
          </a:ln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zh-CN" altLang="en-US" sz="1600" spc="2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自有</a:t>
            </a:r>
            <a:r>
              <a:rPr sz="1600" spc="20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权</a:t>
            </a:r>
            <a:r>
              <a:rPr sz="1600" spc="35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益</a:t>
            </a:r>
            <a:endParaRPr sz="1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692DA876-6E5F-44A3-BE72-E435001302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权益管理：多样化权益管理，配置灵活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163C868A-E5C7-4A40-855A-4D91458DD645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CD78B228-A845-4361-B2E1-DD4ACEEE2E81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38C6DF0-C756-4BC6-BB14-E905E998448C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1C3F0EBA-E4EC-44E6-A590-814ADE35C766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F0D51AC8-BC06-4E80-BF44-A4375504E2EC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818FCCE2-044E-4D25-A030-0EAE99D1167A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4871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圆角矩形 1">
            <a:extLst>
              <a:ext uri="{FF2B5EF4-FFF2-40B4-BE49-F238E27FC236}">
                <a16:creationId xmlns:a16="http://schemas.microsoft.com/office/drawing/2014/main" id="{B13F2369-46FF-4DF6-8948-9B65E643A316}"/>
              </a:ext>
            </a:extLst>
          </p:cNvPr>
          <p:cNvSpPr/>
          <p:nvPr/>
        </p:nvSpPr>
        <p:spPr>
          <a:xfrm>
            <a:off x="280763" y="1490796"/>
            <a:ext cx="4114825" cy="4636112"/>
          </a:xfrm>
          <a:prstGeom prst="roundRect">
            <a:avLst>
              <a:gd name="adj" fmla="val 7592"/>
            </a:avLst>
          </a:prstGeom>
          <a:solidFill>
            <a:schemeClr val="bg1">
              <a:alpha val="3000"/>
            </a:schemeClr>
          </a:solidFill>
          <a:ln w="38100">
            <a:solidFill>
              <a:srgbClr val="FE6B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EC295792-E981-4F17-85DE-D4FB25242E00}"/>
              </a:ext>
            </a:extLst>
          </p:cNvPr>
          <p:cNvSpPr/>
          <p:nvPr/>
        </p:nvSpPr>
        <p:spPr>
          <a:xfrm>
            <a:off x="716079" y="1839661"/>
            <a:ext cx="3812883" cy="1553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rIns="36000" rtlCol="0" anchor="ctr">
            <a:spAutoFit/>
          </a:bodyPr>
          <a:lstStyle/>
          <a:p>
            <a:pPr algn="ctr"/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Rectangle 17">
            <a:extLst>
              <a:ext uri="{FF2B5EF4-FFF2-40B4-BE49-F238E27FC236}">
                <a16:creationId xmlns:a16="http://schemas.microsoft.com/office/drawing/2014/main" id="{578C2770-7B83-4DF9-908D-1880C600193F}"/>
              </a:ext>
            </a:extLst>
          </p:cNvPr>
          <p:cNvSpPr/>
          <p:nvPr/>
        </p:nvSpPr>
        <p:spPr bwMode="auto">
          <a:xfrm>
            <a:off x="123170" y="2137458"/>
            <a:ext cx="1168175" cy="54310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有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渠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道</a:t>
            </a:r>
          </a:p>
        </p:txBody>
      </p:sp>
      <p:sp>
        <p:nvSpPr>
          <p:cNvPr id="57" name="Rectangle 17">
            <a:extLst>
              <a:ext uri="{FF2B5EF4-FFF2-40B4-BE49-F238E27FC236}">
                <a16:creationId xmlns:a16="http://schemas.microsoft.com/office/drawing/2014/main" id="{A3B59CEC-1BD3-4963-BC66-EE45BA021FE5}"/>
              </a:ext>
            </a:extLst>
          </p:cNvPr>
          <p:cNvSpPr/>
          <p:nvPr/>
        </p:nvSpPr>
        <p:spPr bwMode="auto">
          <a:xfrm>
            <a:off x="172112" y="3364251"/>
            <a:ext cx="1070290" cy="684484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上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渠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道</a:t>
            </a: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757C3CFF-5597-4066-8948-CF392691BEC6}"/>
              </a:ext>
            </a:extLst>
          </p:cNvPr>
          <p:cNvGrpSpPr/>
          <p:nvPr/>
        </p:nvGrpSpPr>
        <p:grpSpPr>
          <a:xfrm>
            <a:off x="763868" y="4423384"/>
            <a:ext cx="3694292" cy="1462491"/>
            <a:chOff x="7953749" y="4904466"/>
            <a:chExt cx="3812883" cy="1598740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225625CD-A288-4384-9441-4B6F73418031}"/>
                </a:ext>
              </a:extLst>
            </p:cNvPr>
            <p:cNvSpPr/>
            <p:nvPr/>
          </p:nvSpPr>
          <p:spPr>
            <a:xfrm>
              <a:off x="7953749" y="4904466"/>
              <a:ext cx="3812883" cy="15530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rIns="36000" rtlCol="0" anchor="ctr">
              <a:spAutoFit/>
            </a:bodyPr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id="{E713779C-5729-4EE2-9F97-94CAA2531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4527" y="5084762"/>
              <a:ext cx="386447" cy="38644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图片 60">
              <a:extLst>
                <a:ext uri="{FF2B5EF4-FFF2-40B4-BE49-F238E27FC236}">
                  <a16:creationId xmlns:a16="http://schemas.microsoft.com/office/drawing/2014/main" id="{BEDC2C1F-9851-4DA4-BFAA-62BDA026E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81083" y="5789074"/>
              <a:ext cx="491679" cy="49167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图片 61">
              <a:extLst>
                <a:ext uri="{FF2B5EF4-FFF2-40B4-BE49-F238E27FC236}">
                  <a16:creationId xmlns:a16="http://schemas.microsoft.com/office/drawing/2014/main" id="{E1A9A9FE-DAE4-4C52-B6C1-FF655F431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06473" y="5000636"/>
              <a:ext cx="628121" cy="62812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3" name="图片 62">
              <a:extLst>
                <a:ext uri="{FF2B5EF4-FFF2-40B4-BE49-F238E27FC236}">
                  <a16:creationId xmlns:a16="http://schemas.microsoft.com/office/drawing/2014/main" id="{50BDE132-A7E1-4B7B-8C88-572D46A4E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72837" y="5084763"/>
              <a:ext cx="402886" cy="37829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4" name="图片 63">
              <a:extLst>
                <a:ext uri="{FF2B5EF4-FFF2-40B4-BE49-F238E27FC236}">
                  <a16:creationId xmlns:a16="http://schemas.microsoft.com/office/drawing/2014/main" id="{3BD314BB-517F-475D-ACD7-682B8E290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28182" y="5048257"/>
              <a:ext cx="414803" cy="41480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D4EB5451-A0F5-4F37-9D20-E86EF2895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46219" y="5847798"/>
              <a:ext cx="414803" cy="359137"/>
            </a:xfrm>
            <a:prstGeom prst="rect">
              <a:avLst/>
            </a:prstGeom>
            <a:ln>
              <a:noFill/>
            </a:ln>
          </p:spPr>
        </p:pic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2C3481E-8F69-4DC2-8E38-5DB2304D1BAE}"/>
                </a:ext>
              </a:extLst>
            </p:cNvPr>
            <p:cNvSpPr txBox="1"/>
            <p:nvPr/>
          </p:nvSpPr>
          <p:spPr>
            <a:xfrm>
              <a:off x="8942906" y="6195433"/>
              <a:ext cx="1666000" cy="307773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21917" tIns="60958" rIns="121917" bIns="60958" rtlCol="0">
              <a:spAutoFit/>
            </a:bodyPr>
            <a:lstStyle/>
            <a:p>
              <a:pPr algn="l"/>
              <a:r>
                <a:rPr lang="zh-CN" altLang="en-US" sz="1200" dirty="0"/>
                <a:t>商户            海报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00E3FA9D-D5C9-4B0A-AD39-3A92D0AA234A}"/>
                </a:ext>
              </a:extLst>
            </p:cNvPr>
            <p:cNvSpPr txBox="1"/>
            <p:nvPr/>
          </p:nvSpPr>
          <p:spPr>
            <a:xfrm>
              <a:off x="8286075" y="5524704"/>
              <a:ext cx="3126116" cy="336446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21917" tIns="60958" rIns="121917" bIns="60958" rtlCol="0">
              <a:spAutoFit/>
            </a:bodyPr>
            <a:lstStyle/>
            <a:p>
              <a:pPr algn="l"/>
              <a:r>
                <a:rPr lang="zh-CN" altLang="en-US" sz="1200" dirty="0"/>
                <a:t>易拉宝     </a:t>
              </a:r>
              <a:r>
                <a:rPr lang="en-US" altLang="zh-CN" sz="1200" dirty="0"/>
                <a:t>LED</a:t>
              </a:r>
              <a:r>
                <a:rPr lang="zh-CN" altLang="en-US" sz="1200" dirty="0"/>
                <a:t>屏     地铁广告    电梯广告</a:t>
              </a:r>
            </a:p>
          </p:txBody>
        </p:sp>
      </p:grpSp>
      <p:pic>
        <p:nvPicPr>
          <p:cNvPr id="68" name="图片 67">
            <a:extLst>
              <a:ext uri="{FF2B5EF4-FFF2-40B4-BE49-F238E27FC236}">
                <a16:creationId xmlns:a16="http://schemas.microsoft.com/office/drawing/2014/main" id="{A3FBFB71-2367-41D0-BA8D-2B11ACFA39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80287" y="1998628"/>
            <a:ext cx="442621" cy="442621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C105FCFA-5D7F-47AB-BD26-BF8719C427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80019" y="3815061"/>
            <a:ext cx="518864" cy="518864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A22C979F-F638-401D-998A-646DBF974D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10218" y="3173260"/>
            <a:ext cx="442621" cy="442621"/>
          </a:xfrm>
          <a:prstGeom prst="rect">
            <a:avLst/>
          </a:prstGeom>
          <a:noFill/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id="{85672AA8-7EA7-4FD2-B5E4-A9CE7BEF22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27689" y="3834255"/>
            <a:ext cx="442621" cy="442621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id="{976BA038-B5A3-4CF3-933D-22C8658958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83024" y="3808852"/>
            <a:ext cx="442621" cy="442621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id="{E2B2069E-2158-4E36-9881-EB9F5B53B2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18120" y="3135753"/>
            <a:ext cx="442621" cy="442621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C9E82838-5798-4A96-B46A-F677C6BCBA8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53086" y="3173260"/>
            <a:ext cx="442621" cy="442621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037047EE-236D-4A33-B5D7-BAD9C0B1EAE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310218" y="3876546"/>
            <a:ext cx="442621" cy="442621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80272943-5647-4218-B66C-84F56AF691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94945" y="3111020"/>
            <a:ext cx="500586" cy="498096"/>
          </a:xfrm>
          <a:prstGeom prst="rect">
            <a:avLst/>
          </a:prstGeom>
        </p:spPr>
      </p:pic>
      <p:sp>
        <p:nvSpPr>
          <p:cNvPr id="77" name="Rectangle 17">
            <a:extLst>
              <a:ext uri="{FF2B5EF4-FFF2-40B4-BE49-F238E27FC236}">
                <a16:creationId xmlns:a16="http://schemas.microsoft.com/office/drawing/2014/main" id="{1DB93FE0-2E71-4631-A4AD-3D0BC956B488}"/>
              </a:ext>
            </a:extLst>
          </p:cNvPr>
          <p:cNvSpPr/>
          <p:nvPr/>
        </p:nvSpPr>
        <p:spPr bwMode="auto">
          <a:xfrm>
            <a:off x="305463" y="4875553"/>
            <a:ext cx="819748" cy="60104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下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渠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道</a:t>
            </a:r>
          </a:p>
        </p:txBody>
      </p:sp>
      <p:sp>
        <p:nvSpPr>
          <p:cNvPr id="152" name="conference-hall_67836">
            <a:extLst>
              <a:ext uri="{FF2B5EF4-FFF2-40B4-BE49-F238E27FC236}">
                <a16:creationId xmlns:a16="http://schemas.microsoft.com/office/drawing/2014/main" id="{463B16A1-2F96-4153-8E49-B40E38A6624C}"/>
              </a:ext>
            </a:extLst>
          </p:cNvPr>
          <p:cNvSpPr/>
          <p:nvPr/>
        </p:nvSpPr>
        <p:spPr>
          <a:xfrm>
            <a:off x="1194945" y="1995198"/>
            <a:ext cx="563695" cy="569688"/>
          </a:xfrm>
          <a:custGeom>
            <a:avLst/>
            <a:gdLst>
              <a:gd name="connsiteX0" fmla="*/ 381250 w 600898"/>
              <a:gd name="connsiteY0" fmla="*/ 502355 h 607286"/>
              <a:gd name="connsiteX1" fmla="*/ 402857 w 600898"/>
              <a:gd name="connsiteY1" fmla="*/ 523730 h 607286"/>
              <a:gd name="connsiteX2" fmla="*/ 405314 w 600898"/>
              <a:gd name="connsiteY2" fmla="*/ 523730 h 607286"/>
              <a:gd name="connsiteX3" fmla="*/ 426921 w 600898"/>
              <a:gd name="connsiteY3" fmla="*/ 502355 h 607286"/>
              <a:gd name="connsiteX4" fmla="*/ 440335 w 600898"/>
              <a:gd name="connsiteY4" fmla="*/ 513605 h 607286"/>
              <a:gd name="connsiteX5" fmla="*/ 468187 w 600898"/>
              <a:gd name="connsiteY5" fmla="*/ 526389 h 607286"/>
              <a:gd name="connsiteX6" fmla="*/ 478427 w 600898"/>
              <a:gd name="connsiteY6" fmla="*/ 535184 h 607286"/>
              <a:gd name="connsiteX7" fmla="*/ 492354 w 600898"/>
              <a:gd name="connsiteY7" fmla="*/ 607286 h 607286"/>
              <a:gd name="connsiteX8" fmla="*/ 315817 w 600898"/>
              <a:gd name="connsiteY8" fmla="*/ 607286 h 607286"/>
              <a:gd name="connsiteX9" fmla="*/ 329744 w 600898"/>
              <a:gd name="connsiteY9" fmla="*/ 535184 h 607286"/>
              <a:gd name="connsiteX10" fmla="*/ 339984 w 600898"/>
              <a:gd name="connsiteY10" fmla="*/ 526389 h 607286"/>
              <a:gd name="connsiteX11" fmla="*/ 367836 w 600898"/>
              <a:gd name="connsiteY11" fmla="*/ 513605 h 607286"/>
              <a:gd name="connsiteX12" fmla="*/ 174013 w 600898"/>
              <a:gd name="connsiteY12" fmla="*/ 502355 h 607286"/>
              <a:gd name="connsiteX13" fmla="*/ 195520 w 600898"/>
              <a:gd name="connsiteY13" fmla="*/ 523730 h 607286"/>
              <a:gd name="connsiteX14" fmla="*/ 197978 w 600898"/>
              <a:gd name="connsiteY14" fmla="*/ 523730 h 607286"/>
              <a:gd name="connsiteX15" fmla="*/ 198080 w 600898"/>
              <a:gd name="connsiteY15" fmla="*/ 523730 h 607286"/>
              <a:gd name="connsiteX16" fmla="*/ 219587 w 600898"/>
              <a:gd name="connsiteY16" fmla="*/ 502355 h 607286"/>
              <a:gd name="connsiteX17" fmla="*/ 233004 w 600898"/>
              <a:gd name="connsiteY17" fmla="*/ 513605 h 607286"/>
              <a:gd name="connsiteX18" fmla="*/ 260860 w 600898"/>
              <a:gd name="connsiteY18" fmla="*/ 526389 h 607286"/>
              <a:gd name="connsiteX19" fmla="*/ 271204 w 600898"/>
              <a:gd name="connsiteY19" fmla="*/ 535184 h 607286"/>
              <a:gd name="connsiteX20" fmla="*/ 285030 w 600898"/>
              <a:gd name="connsiteY20" fmla="*/ 607286 h 607286"/>
              <a:gd name="connsiteX21" fmla="*/ 108467 w 600898"/>
              <a:gd name="connsiteY21" fmla="*/ 607286 h 607286"/>
              <a:gd name="connsiteX22" fmla="*/ 122396 w 600898"/>
              <a:gd name="connsiteY22" fmla="*/ 535184 h 607286"/>
              <a:gd name="connsiteX23" fmla="*/ 132637 w 600898"/>
              <a:gd name="connsiteY23" fmla="*/ 526389 h 607286"/>
              <a:gd name="connsiteX24" fmla="*/ 160596 w 600898"/>
              <a:gd name="connsiteY24" fmla="*/ 513605 h 607286"/>
              <a:gd name="connsiteX25" fmla="*/ 70368 w 600898"/>
              <a:gd name="connsiteY25" fmla="*/ 425862 h 607286"/>
              <a:gd name="connsiteX26" fmla="*/ 91879 w 600898"/>
              <a:gd name="connsiteY26" fmla="*/ 447237 h 607286"/>
              <a:gd name="connsiteX27" fmla="*/ 94440 w 600898"/>
              <a:gd name="connsiteY27" fmla="*/ 447237 h 607286"/>
              <a:gd name="connsiteX28" fmla="*/ 115952 w 600898"/>
              <a:gd name="connsiteY28" fmla="*/ 425862 h 607286"/>
              <a:gd name="connsiteX29" fmla="*/ 129371 w 600898"/>
              <a:gd name="connsiteY29" fmla="*/ 437112 h 607286"/>
              <a:gd name="connsiteX30" fmla="*/ 132956 w 600898"/>
              <a:gd name="connsiteY30" fmla="*/ 438748 h 607286"/>
              <a:gd name="connsiteX31" fmla="*/ 151701 w 600898"/>
              <a:gd name="connsiteY31" fmla="*/ 497452 h 607286"/>
              <a:gd name="connsiteX32" fmla="*/ 154672 w 600898"/>
              <a:gd name="connsiteY32" fmla="*/ 500930 h 607286"/>
              <a:gd name="connsiteX33" fmla="*/ 153238 w 600898"/>
              <a:gd name="connsiteY33" fmla="*/ 502157 h 607286"/>
              <a:gd name="connsiteX34" fmla="*/ 127219 w 600898"/>
              <a:gd name="connsiteY34" fmla="*/ 514020 h 607286"/>
              <a:gd name="connsiteX35" fmla="*/ 110113 w 600898"/>
              <a:gd name="connsiteY35" fmla="*/ 529566 h 607286"/>
              <a:gd name="connsiteX36" fmla="*/ 109908 w 600898"/>
              <a:gd name="connsiteY36" fmla="*/ 529975 h 607286"/>
              <a:gd name="connsiteX37" fmla="*/ 109601 w 600898"/>
              <a:gd name="connsiteY37" fmla="*/ 530793 h 607286"/>
              <a:gd name="connsiteX38" fmla="*/ 4912 w 600898"/>
              <a:gd name="connsiteY38" fmla="*/ 530793 h 607286"/>
              <a:gd name="connsiteX39" fmla="*/ 18741 w 600898"/>
              <a:gd name="connsiteY39" fmla="*/ 458691 h 607286"/>
              <a:gd name="connsiteX40" fmla="*/ 28984 w 600898"/>
              <a:gd name="connsiteY40" fmla="*/ 449998 h 607286"/>
              <a:gd name="connsiteX41" fmla="*/ 56949 w 600898"/>
              <a:gd name="connsiteY41" fmla="*/ 437112 h 607286"/>
              <a:gd name="connsiteX42" fmla="*/ 484877 w 600898"/>
              <a:gd name="connsiteY42" fmla="*/ 425792 h 607286"/>
              <a:gd name="connsiteX43" fmla="*/ 506495 w 600898"/>
              <a:gd name="connsiteY43" fmla="*/ 447263 h 607286"/>
              <a:gd name="connsiteX44" fmla="*/ 508954 w 600898"/>
              <a:gd name="connsiteY44" fmla="*/ 447263 h 607286"/>
              <a:gd name="connsiteX45" fmla="*/ 530469 w 600898"/>
              <a:gd name="connsiteY45" fmla="*/ 425792 h 607286"/>
              <a:gd name="connsiteX46" fmla="*/ 543890 w 600898"/>
              <a:gd name="connsiteY46" fmla="*/ 437141 h 607286"/>
              <a:gd name="connsiteX47" fmla="*/ 571859 w 600898"/>
              <a:gd name="connsiteY47" fmla="*/ 450023 h 607286"/>
              <a:gd name="connsiteX48" fmla="*/ 582104 w 600898"/>
              <a:gd name="connsiteY48" fmla="*/ 458713 h 607286"/>
              <a:gd name="connsiteX49" fmla="*/ 596038 w 600898"/>
              <a:gd name="connsiteY49" fmla="*/ 530793 h 607286"/>
              <a:gd name="connsiteX50" fmla="*/ 491332 w 600898"/>
              <a:gd name="connsiteY50" fmla="*/ 530793 h 607286"/>
              <a:gd name="connsiteX51" fmla="*/ 490922 w 600898"/>
              <a:gd name="connsiteY51" fmla="*/ 529975 h 607286"/>
              <a:gd name="connsiteX52" fmla="*/ 473608 w 600898"/>
              <a:gd name="connsiteY52" fmla="*/ 514026 h 607286"/>
              <a:gd name="connsiteX53" fmla="*/ 447585 w 600898"/>
              <a:gd name="connsiteY53" fmla="*/ 502166 h 607286"/>
              <a:gd name="connsiteX54" fmla="*/ 445331 w 600898"/>
              <a:gd name="connsiteY54" fmla="*/ 500223 h 607286"/>
              <a:gd name="connsiteX55" fmla="*/ 447585 w 600898"/>
              <a:gd name="connsiteY55" fmla="*/ 497667 h 607286"/>
              <a:gd name="connsiteX56" fmla="*/ 467870 w 600898"/>
              <a:gd name="connsiteY56" fmla="*/ 438777 h 607286"/>
              <a:gd name="connsiteX57" fmla="*/ 471456 w 600898"/>
              <a:gd name="connsiteY57" fmla="*/ 437141 h 607286"/>
              <a:gd name="connsiteX58" fmla="*/ 277678 w 600898"/>
              <a:gd name="connsiteY58" fmla="*/ 425792 h 607286"/>
              <a:gd name="connsiteX59" fmla="*/ 299182 w 600898"/>
              <a:gd name="connsiteY59" fmla="*/ 447263 h 607286"/>
              <a:gd name="connsiteX60" fmla="*/ 301640 w 600898"/>
              <a:gd name="connsiteY60" fmla="*/ 447263 h 607286"/>
              <a:gd name="connsiteX61" fmla="*/ 323247 w 600898"/>
              <a:gd name="connsiteY61" fmla="*/ 425792 h 607286"/>
              <a:gd name="connsiteX62" fmla="*/ 336661 w 600898"/>
              <a:gd name="connsiteY62" fmla="*/ 437141 h 607286"/>
              <a:gd name="connsiteX63" fmla="*/ 340245 w 600898"/>
              <a:gd name="connsiteY63" fmla="*/ 438777 h 607286"/>
              <a:gd name="connsiteX64" fmla="*/ 358985 w 600898"/>
              <a:gd name="connsiteY64" fmla="*/ 497463 h 607286"/>
              <a:gd name="connsiteX65" fmla="*/ 361852 w 600898"/>
              <a:gd name="connsiteY65" fmla="*/ 500939 h 607286"/>
              <a:gd name="connsiteX66" fmla="*/ 360521 w 600898"/>
              <a:gd name="connsiteY66" fmla="*/ 502166 h 607286"/>
              <a:gd name="connsiteX67" fmla="*/ 334511 w 600898"/>
              <a:gd name="connsiteY67" fmla="*/ 514026 h 607286"/>
              <a:gd name="connsiteX68" fmla="*/ 317410 w 600898"/>
              <a:gd name="connsiteY68" fmla="*/ 529566 h 607286"/>
              <a:gd name="connsiteX69" fmla="*/ 317205 w 600898"/>
              <a:gd name="connsiteY69" fmla="*/ 529975 h 607286"/>
              <a:gd name="connsiteX70" fmla="*/ 316795 w 600898"/>
              <a:gd name="connsiteY70" fmla="*/ 530793 h 607286"/>
              <a:gd name="connsiteX71" fmla="*/ 284027 w 600898"/>
              <a:gd name="connsiteY71" fmla="*/ 530793 h 607286"/>
              <a:gd name="connsiteX72" fmla="*/ 283617 w 600898"/>
              <a:gd name="connsiteY72" fmla="*/ 529975 h 607286"/>
              <a:gd name="connsiteX73" fmla="*/ 266311 w 600898"/>
              <a:gd name="connsiteY73" fmla="*/ 514026 h 607286"/>
              <a:gd name="connsiteX74" fmla="*/ 240301 w 600898"/>
              <a:gd name="connsiteY74" fmla="*/ 502166 h 607286"/>
              <a:gd name="connsiteX75" fmla="*/ 238151 w 600898"/>
              <a:gd name="connsiteY75" fmla="*/ 500223 h 607286"/>
              <a:gd name="connsiteX76" fmla="*/ 240301 w 600898"/>
              <a:gd name="connsiteY76" fmla="*/ 497667 h 607286"/>
              <a:gd name="connsiteX77" fmla="*/ 260577 w 600898"/>
              <a:gd name="connsiteY77" fmla="*/ 438777 h 607286"/>
              <a:gd name="connsiteX78" fmla="*/ 264263 w 600898"/>
              <a:gd name="connsiteY78" fmla="*/ 437141 h 607286"/>
              <a:gd name="connsiteX79" fmla="*/ 404085 w 600898"/>
              <a:gd name="connsiteY79" fmla="*/ 387545 h 607286"/>
              <a:gd name="connsiteX80" fmla="*/ 454480 w 600898"/>
              <a:gd name="connsiteY80" fmla="*/ 436921 h 607286"/>
              <a:gd name="connsiteX81" fmla="*/ 404085 w 600898"/>
              <a:gd name="connsiteY81" fmla="*/ 508071 h 607286"/>
              <a:gd name="connsiteX82" fmla="*/ 353691 w 600898"/>
              <a:gd name="connsiteY82" fmla="*/ 436921 h 607286"/>
              <a:gd name="connsiteX83" fmla="*/ 404085 w 600898"/>
              <a:gd name="connsiteY83" fmla="*/ 387545 h 607286"/>
              <a:gd name="connsiteX84" fmla="*/ 196783 w 600898"/>
              <a:gd name="connsiteY84" fmla="*/ 387545 h 607286"/>
              <a:gd name="connsiteX85" fmla="*/ 247158 w 600898"/>
              <a:gd name="connsiteY85" fmla="*/ 436921 h 607286"/>
              <a:gd name="connsiteX86" fmla="*/ 196783 w 600898"/>
              <a:gd name="connsiteY86" fmla="*/ 508071 h 607286"/>
              <a:gd name="connsiteX87" fmla="*/ 146511 w 600898"/>
              <a:gd name="connsiteY87" fmla="*/ 436921 h 607286"/>
              <a:gd name="connsiteX88" fmla="*/ 196783 w 600898"/>
              <a:gd name="connsiteY88" fmla="*/ 387545 h 607286"/>
              <a:gd name="connsiteX89" fmla="*/ 507727 w 600898"/>
              <a:gd name="connsiteY89" fmla="*/ 311052 h 607286"/>
              <a:gd name="connsiteX90" fmla="*/ 557999 w 600898"/>
              <a:gd name="connsiteY90" fmla="*/ 360428 h 607286"/>
              <a:gd name="connsiteX91" fmla="*/ 507727 w 600898"/>
              <a:gd name="connsiteY91" fmla="*/ 431578 h 607286"/>
              <a:gd name="connsiteX92" fmla="*/ 457352 w 600898"/>
              <a:gd name="connsiteY92" fmla="*/ 360428 h 607286"/>
              <a:gd name="connsiteX93" fmla="*/ 507727 w 600898"/>
              <a:gd name="connsiteY93" fmla="*/ 311052 h 607286"/>
              <a:gd name="connsiteX94" fmla="*/ 300409 w 600898"/>
              <a:gd name="connsiteY94" fmla="*/ 311052 h 607286"/>
              <a:gd name="connsiteX95" fmla="*/ 350819 w 600898"/>
              <a:gd name="connsiteY95" fmla="*/ 360428 h 607286"/>
              <a:gd name="connsiteX96" fmla="*/ 300409 w 600898"/>
              <a:gd name="connsiteY96" fmla="*/ 431578 h 607286"/>
              <a:gd name="connsiteX97" fmla="*/ 250101 w 600898"/>
              <a:gd name="connsiteY97" fmla="*/ 360428 h 607286"/>
              <a:gd name="connsiteX98" fmla="*/ 300409 w 600898"/>
              <a:gd name="connsiteY98" fmla="*/ 311052 h 607286"/>
              <a:gd name="connsiteX99" fmla="*/ 93123 w 600898"/>
              <a:gd name="connsiteY99" fmla="*/ 311052 h 607286"/>
              <a:gd name="connsiteX100" fmla="*/ 143498 w 600898"/>
              <a:gd name="connsiteY100" fmla="*/ 360428 h 607286"/>
              <a:gd name="connsiteX101" fmla="*/ 93123 w 600898"/>
              <a:gd name="connsiteY101" fmla="*/ 431578 h 607286"/>
              <a:gd name="connsiteX102" fmla="*/ 42851 w 600898"/>
              <a:gd name="connsiteY102" fmla="*/ 360428 h 607286"/>
              <a:gd name="connsiteX103" fmla="*/ 93123 w 600898"/>
              <a:gd name="connsiteY103" fmla="*/ 311052 h 607286"/>
              <a:gd name="connsiteX104" fmla="*/ 283005 w 600898"/>
              <a:gd name="connsiteY104" fmla="*/ 101444 h 607286"/>
              <a:gd name="connsiteX105" fmla="*/ 288434 w 600898"/>
              <a:gd name="connsiteY105" fmla="*/ 101956 h 607286"/>
              <a:gd name="connsiteX106" fmla="*/ 341597 w 600898"/>
              <a:gd name="connsiteY106" fmla="*/ 142574 h 607286"/>
              <a:gd name="connsiteX107" fmla="*/ 343646 w 600898"/>
              <a:gd name="connsiteY107" fmla="*/ 146666 h 607286"/>
              <a:gd name="connsiteX108" fmla="*/ 341597 w 600898"/>
              <a:gd name="connsiteY108" fmla="*/ 150759 h 607286"/>
              <a:gd name="connsiteX109" fmla="*/ 288434 w 600898"/>
              <a:gd name="connsiteY109" fmla="*/ 191377 h 607286"/>
              <a:gd name="connsiteX110" fmla="*/ 285259 w 600898"/>
              <a:gd name="connsiteY110" fmla="*/ 192502 h 607286"/>
              <a:gd name="connsiteX111" fmla="*/ 283005 w 600898"/>
              <a:gd name="connsiteY111" fmla="*/ 191888 h 607286"/>
              <a:gd name="connsiteX112" fmla="*/ 280137 w 600898"/>
              <a:gd name="connsiteY112" fmla="*/ 187284 h 607286"/>
              <a:gd name="connsiteX113" fmla="*/ 280137 w 600898"/>
              <a:gd name="connsiteY113" fmla="*/ 106049 h 607286"/>
              <a:gd name="connsiteX114" fmla="*/ 283005 w 600898"/>
              <a:gd name="connsiteY114" fmla="*/ 101444 h 607286"/>
              <a:gd name="connsiteX115" fmla="*/ 300445 w 600898"/>
              <a:gd name="connsiteY115" fmla="*/ 63107 h 607286"/>
              <a:gd name="connsiteX116" fmla="*/ 216759 w 600898"/>
              <a:gd name="connsiteY116" fmla="*/ 146670 h 607286"/>
              <a:gd name="connsiteX117" fmla="*/ 300445 w 600898"/>
              <a:gd name="connsiteY117" fmla="*/ 230335 h 607286"/>
              <a:gd name="connsiteX118" fmla="*/ 384233 w 600898"/>
              <a:gd name="connsiteY118" fmla="*/ 146670 h 607286"/>
              <a:gd name="connsiteX119" fmla="*/ 300445 w 600898"/>
              <a:gd name="connsiteY119" fmla="*/ 63107 h 607286"/>
              <a:gd name="connsiteX120" fmla="*/ 27980 w 600898"/>
              <a:gd name="connsiteY120" fmla="*/ 0 h 607286"/>
              <a:gd name="connsiteX121" fmla="*/ 572909 w 600898"/>
              <a:gd name="connsiteY121" fmla="*/ 0 h 607286"/>
              <a:gd name="connsiteX122" fmla="*/ 580182 w 600898"/>
              <a:gd name="connsiteY122" fmla="*/ 7160 h 607286"/>
              <a:gd name="connsiteX123" fmla="*/ 580182 w 600898"/>
              <a:gd name="connsiteY123" fmla="*/ 286180 h 607286"/>
              <a:gd name="connsiteX124" fmla="*/ 572909 w 600898"/>
              <a:gd name="connsiteY124" fmla="*/ 293340 h 607286"/>
              <a:gd name="connsiteX125" fmla="*/ 27980 w 600898"/>
              <a:gd name="connsiteY125" fmla="*/ 293340 h 607286"/>
              <a:gd name="connsiteX126" fmla="*/ 20810 w 600898"/>
              <a:gd name="connsiteY126" fmla="*/ 286180 h 607286"/>
              <a:gd name="connsiteX127" fmla="*/ 20810 w 600898"/>
              <a:gd name="connsiteY127" fmla="*/ 7160 h 607286"/>
              <a:gd name="connsiteX128" fmla="*/ 27980 w 600898"/>
              <a:gd name="connsiteY128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600898" h="607286">
                <a:moveTo>
                  <a:pt x="381250" y="502355"/>
                </a:moveTo>
                <a:lnTo>
                  <a:pt x="402857" y="523730"/>
                </a:lnTo>
                <a:lnTo>
                  <a:pt x="405314" y="523730"/>
                </a:lnTo>
                <a:lnTo>
                  <a:pt x="426921" y="502355"/>
                </a:lnTo>
                <a:lnTo>
                  <a:pt x="440335" y="513605"/>
                </a:lnTo>
                <a:lnTo>
                  <a:pt x="468187" y="526389"/>
                </a:lnTo>
                <a:cubicBezTo>
                  <a:pt x="472283" y="528128"/>
                  <a:pt x="476687" y="530889"/>
                  <a:pt x="478427" y="535184"/>
                </a:cubicBezTo>
                <a:cubicBezTo>
                  <a:pt x="478427" y="535184"/>
                  <a:pt x="508840" y="607286"/>
                  <a:pt x="492354" y="607286"/>
                </a:cubicBezTo>
                <a:lnTo>
                  <a:pt x="315817" y="607286"/>
                </a:lnTo>
                <a:cubicBezTo>
                  <a:pt x="299331" y="607286"/>
                  <a:pt x="329744" y="535184"/>
                  <a:pt x="329744" y="535184"/>
                </a:cubicBezTo>
                <a:cubicBezTo>
                  <a:pt x="331792" y="530684"/>
                  <a:pt x="335888" y="528128"/>
                  <a:pt x="339984" y="526389"/>
                </a:cubicBezTo>
                <a:lnTo>
                  <a:pt x="367836" y="513605"/>
                </a:lnTo>
                <a:close/>
                <a:moveTo>
                  <a:pt x="174013" y="502355"/>
                </a:moveTo>
                <a:lnTo>
                  <a:pt x="195520" y="523730"/>
                </a:lnTo>
                <a:lnTo>
                  <a:pt x="197978" y="523730"/>
                </a:lnTo>
                <a:lnTo>
                  <a:pt x="198080" y="523730"/>
                </a:lnTo>
                <a:lnTo>
                  <a:pt x="219587" y="502355"/>
                </a:lnTo>
                <a:lnTo>
                  <a:pt x="233004" y="513605"/>
                </a:lnTo>
                <a:lnTo>
                  <a:pt x="260860" y="526389"/>
                </a:lnTo>
                <a:cubicBezTo>
                  <a:pt x="265059" y="528128"/>
                  <a:pt x="269361" y="530889"/>
                  <a:pt x="271204" y="535184"/>
                </a:cubicBezTo>
                <a:cubicBezTo>
                  <a:pt x="271204" y="535184"/>
                  <a:pt x="301519" y="607286"/>
                  <a:pt x="285030" y="607286"/>
                </a:cubicBezTo>
                <a:lnTo>
                  <a:pt x="108467" y="607286"/>
                </a:lnTo>
                <a:cubicBezTo>
                  <a:pt x="92081" y="607286"/>
                  <a:pt x="122396" y="535184"/>
                  <a:pt x="122396" y="535184"/>
                </a:cubicBezTo>
                <a:cubicBezTo>
                  <a:pt x="124444" y="530684"/>
                  <a:pt x="128541" y="528128"/>
                  <a:pt x="132637" y="526389"/>
                </a:cubicBezTo>
                <a:lnTo>
                  <a:pt x="160596" y="513605"/>
                </a:lnTo>
                <a:close/>
                <a:moveTo>
                  <a:pt x="70368" y="425862"/>
                </a:moveTo>
                <a:lnTo>
                  <a:pt x="91879" y="447237"/>
                </a:lnTo>
                <a:lnTo>
                  <a:pt x="94440" y="447237"/>
                </a:lnTo>
                <a:lnTo>
                  <a:pt x="115952" y="425862"/>
                </a:lnTo>
                <a:lnTo>
                  <a:pt x="129371" y="437112"/>
                </a:lnTo>
                <a:lnTo>
                  <a:pt x="132956" y="438748"/>
                </a:lnTo>
                <a:cubicBezTo>
                  <a:pt x="133570" y="461862"/>
                  <a:pt x="140024" y="482214"/>
                  <a:pt x="151701" y="497452"/>
                </a:cubicBezTo>
                <a:cubicBezTo>
                  <a:pt x="152726" y="498680"/>
                  <a:pt x="153648" y="499805"/>
                  <a:pt x="154672" y="500930"/>
                </a:cubicBezTo>
                <a:lnTo>
                  <a:pt x="153238" y="502157"/>
                </a:lnTo>
                <a:lnTo>
                  <a:pt x="127219" y="514020"/>
                </a:lnTo>
                <a:cubicBezTo>
                  <a:pt x="119025" y="517498"/>
                  <a:pt x="113288" y="522714"/>
                  <a:pt x="110113" y="529566"/>
                </a:cubicBezTo>
                <a:lnTo>
                  <a:pt x="109908" y="529975"/>
                </a:lnTo>
                <a:cubicBezTo>
                  <a:pt x="109908" y="530077"/>
                  <a:pt x="109805" y="530384"/>
                  <a:pt x="109601" y="530793"/>
                </a:cubicBezTo>
                <a:lnTo>
                  <a:pt x="4912" y="530793"/>
                </a:lnTo>
                <a:cubicBezTo>
                  <a:pt x="-11580" y="530793"/>
                  <a:pt x="18741" y="458691"/>
                  <a:pt x="18741" y="458691"/>
                </a:cubicBezTo>
                <a:cubicBezTo>
                  <a:pt x="20789" y="454191"/>
                  <a:pt x="24887" y="451635"/>
                  <a:pt x="28984" y="449998"/>
                </a:cubicBezTo>
                <a:lnTo>
                  <a:pt x="56949" y="437112"/>
                </a:lnTo>
                <a:close/>
                <a:moveTo>
                  <a:pt x="484877" y="425792"/>
                </a:moveTo>
                <a:lnTo>
                  <a:pt x="506495" y="447263"/>
                </a:lnTo>
                <a:lnTo>
                  <a:pt x="508954" y="447263"/>
                </a:lnTo>
                <a:lnTo>
                  <a:pt x="530469" y="425792"/>
                </a:lnTo>
                <a:lnTo>
                  <a:pt x="543890" y="437141"/>
                </a:lnTo>
                <a:lnTo>
                  <a:pt x="571859" y="450023"/>
                </a:lnTo>
                <a:cubicBezTo>
                  <a:pt x="575957" y="451659"/>
                  <a:pt x="580363" y="454419"/>
                  <a:pt x="582104" y="458713"/>
                </a:cubicBezTo>
                <a:cubicBezTo>
                  <a:pt x="582104" y="458713"/>
                  <a:pt x="612430" y="530793"/>
                  <a:pt x="596038" y="530793"/>
                </a:cubicBezTo>
                <a:lnTo>
                  <a:pt x="491332" y="530793"/>
                </a:lnTo>
                <a:cubicBezTo>
                  <a:pt x="491127" y="530384"/>
                  <a:pt x="490922" y="530077"/>
                  <a:pt x="490922" y="529975"/>
                </a:cubicBezTo>
                <a:cubicBezTo>
                  <a:pt x="488053" y="523125"/>
                  <a:pt x="482111" y="517604"/>
                  <a:pt x="473608" y="514026"/>
                </a:cubicBezTo>
                <a:lnTo>
                  <a:pt x="447585" y="502166"/>
                </a:lnTo>
                <a:lnTo>
                  <a:pt x="445331" y="500223"/>
                </a:lnTo>
                <a:cubicBezTo>
                  <a:pt x="446151" y="499405"/>
                  <a:pt x="446868" y="498587"/>
                  <a:pt x="447585" y="497667"/>
                </a:cubicBezTo>
                <a:cubicBezTo>
                  <a:pt x="460084" y="482127"/>
                  <a:pt x="467256" y="461269"/>
                  <a:pt x="467870" y="438777"/>
                </a:cubicBezTo>
                <a:lnTo>
                  <a:pt x="471456" y="437141"/>
                </a:lnTo>
                <a:close/>
                <a:moveTo>
                  <a:pt x="277678" y="425792"/>
                </a:moveTo>
                <a:lnTo>
                  <a:pt x="299182" y="447263"/>
                </a:lnTo>
                <a:lnTo>
                  <a:pt x="301640" y="447263"/>
                </a:lnTo>
                <a:lnTo>
                  <a:pt x="323247" y="425792"/>
                </a:lnTo>
                <a:lnTo>
                  <a:pt x="336661" y="437141"/>
                </a:lnTo>
                <a:lnTo>
                  <a:pt x="340245" y="438777"/>
                </a:lnTo>
                <a:cubicBezTo>
                  <a:pt x="340757" y="461883"/>
                  <a:pt x="347209" y="482229"/>
                  <a:pt x="358985" y="497463"/>
                </a:cubicBezTo>
                <a:cubicBezTo>
                  <a:pt x="359906" y="498689"/>
                  <a:pt x="360930" y="499814"/>
                  <a:pt x="361852" y="500939"/>
                </a:cubicBezTo>
                <a:lnTo>
                  <a:pt x="360521" y="502166"/>
                </a:lnTo>
                <a:lnTo>
                  <a:pt x="334511" y="514026"/>
                </a:lnTo>
                <a:cubicBezTo>
                  <a:pt x="326319" y="517502"/>
                  <a:pt x="320584" y="522716"/>
                  <a:pt x="317410" y="529566"/>
                </a:cubicBezTo>
                <a:lnTo>
                  <a:pt x="317205" y="529975"/>
                </a:lnTo>
                <a:cubicBezTo>
                  <a:pt x="317205" y="530077"/>
                  <a:pt x="317000" y="530384"/>
                  <a:pt x="316795" y="530793"/>
                </a:cubicBezTo>
                <a:lnTo>
                  <a:pt x="284027" y="530793"/>
                </a:lnTo>
                <a:cubicBezTo>
                  <a:pt x="283822" y="530384"/>
                  <a:pt x="283720" y="530077"/>
                  <a:pt x="283617" y="529975"/>
                </a:cubicBezTo>
                <a:cubicBezTo>
                  <a:pt x="280750" y="523125"/>
                  <a:pt x="274811" y="517604"/>
                  <a:pt x="266311" y="514026"/>
                </a:cubicBezTo>
                <a:lnTo>
                  <a:pt x="240301" y="502166"/>
                </a:lnTo>
                <a:lnTo>
                  <a:pt x="238151" y="500223"/>
                </a:lnTo>
                <a:cubicBezTo>
                  <a:pt x="238868" y="499405"/>
                  <a:pt x="239585" y="498587"/>
                  <a:pt x="240301" y="497667"/>
                </a:cubicBezTo>
                <a:cubicBezTo>
                  <a:pt x="252897" y="482127"/>
                  <a:pt x="260065" y="461269"/>
                  <a:pt x="260577" y="438777"/>
                </a:cubicBezTo>
                <a:lnTo>
                  <a:pt x="264263" y="437141"/>
                </a:lnTo>
                <a:close/>
                <a:moveTo>
                  <a:pt x="404085" y="387545"/>
                </a:moveTo>
                <a:cubicBezTo>
                  <a:pt x="440037" y="387545"/>
                  <a:pt x="454787" y="406048"/>
                  <a:pt x="454480" y="436921"/>
                </a:cubicBezTo>
                <a:cubicBezTo>
                  <a:pt x="453968" y="481492"/>
                  <a:pt x="425390" y="508071"/>
                  <a:pt x="404085" y="508071"/>
                </a:cubicBezTo>
                <a:cubicBezTo>
                  <a:pt x="379196" y="508071"/>
                  <a:pt x="354203" y="481492"/>
                  <a:pt x="353691" y="436921"/>
                </a:cubicBezTo>
                <a:cubicBezTo>
                  <a:pt x="353384" y="406048"/>
                  <a:pt x="368134" y="387545"/>
                  <a:pt x="404085" y="387545"/>
                </a:cubicBezTo>
                <a:close/>
                <a:moveTo>
                  <a:pt x="196783" y="387545"/>
                </a:moveTo>
                <a:cubicBezTo>
                  <a:pt x="232721" y="387545"/>
                  <a:pt x="247465" y="406048"/>
                  <a:pt x="247158" y="436921"/>
                </a:cubicBezTo>
                <a:cubicBezTo>
                  <a:pt x="246646" y="481492"/>
                  <a:pt x="218080" y="508071"/>
                  <a:pt x="196783" y="508071"/>
                </a:cubicBezTo>
                <a:cubicBezTo>
                  <a:pt x="171903" y="508071"/>
                  <a:pt x="146921" y="481492"/>
                  <a:pt x="146511" y="436921"/>
                </a:cubicBezTo>
                <a:cubicBezTo>
                  <a:pt x="146204" y="406048"/>
                  <a:pt x="160948" y="387545"/>
                  <a:pt x="196783" y="387545"/>
                </a:cubicBezTo>
                <a:close/>
                <a:moveTo>
                  <a:pt x="507727" y="311052"/>
                </a:moveTo>
                <a:cubicBezTo>
                  <a:pt x="543562" y="311052"/>
                  <a:pt x="558306" y="329555"/>
                  <a:pt x="557999" y="360428"/>
                </a:cubicBezTo>
                <a:cubicBezTo>
                  <a:pt x="557589" y="404999"/>
                  <a:pt x="529023" y="431578"/>
                  <a:pt x="507727" y="431578"/>
                </a:cubicBezTo>
                <a:cubicBezTo>
                  <a:pt x="482744" y="431578"/>
                  <a:pt x="457864" y="404999"/>
                  <a:pt x="457352" y="360428"/>
                </a:cubicBezTo>
                <a:cubicBezTo>
                  <a:pt x="457045" y="329555"/>
                  <a:pt x="471789" y="311052"/>
                  <a:pt x="507727" y="311052"/>
                </a:cubicBezTo>
                <a:close/>
                <a:moveTo>
                  <a:pt x="300409" y="311052"/>
                </a:moveTo>
                <a:cubicBezTo>
                  <a:pt x="336372" y="311052"/>
                  <a:pt x="351126" y="329555"/>
                  <a:pt x="350819" y="360428"/>
                </a:cubicBezTo>
                <a:cubicBezTo>
                  <a:pt x="350306" y="404999"/>
                  <a:pt x="321720" y="431578"/>
                  <a:pt x="300409" y="431578"/>
                </a:cubicBezTo>
                <a:cubicBezTo>
                  <a:pt x="275511" y="431578"/>
                  <a:pt x="250511" y="404999"/>
                  <a:pt x="250101" y="360428"/>
                </a:cubicBezTo>
                <a:cubicBezTo>
                  <a:pt x="249794" y="329555"/>
                  <a:pt x="264548" y="311052"/>
                  <a:pt x="300409" y="311052"/>
                </a:cubicBezTo>
                <a:close/>
                <a:moveTo>
                  <a:pt x="93123" y="311052"/>
                </a:moveTo>
                <a:cubicBezTo>
                  <a:pt x="129061" y="311052"/>
                  <a:pt x="143805" y="329555"/>
                  <a:pt x="143498" y="360428"/>
                </a:cubicBezTo>
                <a:cubicBezTo>
                  <a:pt x="142986" y="404999"/>
                  <a:pt x="114420" y="431578"/>
                  <a:pt x="93123" y="431578"/>
                </a:cubicBezTo>
                <a:cubicBezTo>
                  <a:pt x="68243" y="431578"/>
                  <a:pt x="43363" y="404999"/>
                  <a:pt x="42851" y="360428"/>
                </a:cubicBezTo>
                <a:cubicBezTo>
                  <a:pt x="42544" y="329555"/>
                  <a:pt x="57288" y="311052"/>
                  <a:pt x="93123" y="311052"/>
                </a:cubicBezTo>
                <a:close/>
                <a:moveTo>
                  <a:pt x="283005" y="101444"/>
                </a:moveTo>
                <a:cubicBezTo>
                  <a:pt x="284747" y="100626"/>
                  <a:pt x="286898" y="100831"/>
                  <a:pt x="288434" y="101956"/>
                </a:cubicBezTo>
                <a:lnTo>
                  <a:pt x="341597" y="142574"/>
                </a:lnTo>
                <a:cubicBezTo>
                  <a:pt x="342929" y="143597"/>
                  <a:pt x="343646" y="145029"/>
                  <a:pt x="343646" y="146666"/>
                </a:cubicBezTo>
                <a:cubicBezTo>
                  <a:pt x="343646" y="148303"/>
                  <a:pt x="342929" y="149838"/>
                  <a:pt x="341597" y="150759"/>
                </a:cubicBezTo>
                <a:lnTo>
                  <a:pt x="288434" y="191377"/>
                </a:lnTo>
                <a:cubicBezTo>
                  <a:pt x="287512" y="192093"/>
                  <a:pt x="286385" y="192502"/>
                  <a:pt x="285259" y="192502"/>
                </a:cubicBezTo>
                <a:cubicBezTo>
                  <a:pt x="284542" y="192502"/>
                  <a:pt x="283722" y="192297"/>
                  <a:pt x="283005" y="191888"/>
                </a:cubicBezTo>
                <a:cubicBezTo>
                  <a:pt x="281264" y="191070"/>
                  <a:pt x="280137" y="189228"/>
                  <a:pt x="280137" y="187284"/>
                </a:cubicBezTo>
                <a:lnTo>
                  <a:pt x="280137" y="106049"/>
                </a:lnTo>
                <a:cubicBezTo>
                  <a:pt x="280137" y="104105"/>
                  <a:pt x="281264" y="102365"/>
                  <a:pt x="283005" y="101444"/>
                </a:cubicBezTo>
                <a:close/>
                <a:moveTo>
                  <a:pt x="300445" y="63107"/>
                </a:moveTo>
                <a:cubicBezTo>
                  <a:pt x="254249" y="63107"/>
                  <a:pt x="216759" y="100542"/>
                  <a:pt x="216759" y="146670"/>
                </a:cubicBezTo>
                <a:cubicBezTo>
                  <a:pt x="216759" y="192901"/>
                  <a:pt x="254249" y="230335"/>
                  <a:pt x="300445" y="230335"/>
                </a:cubicBezTo>
                <a:cubicBezTo>
                  <a:pt x="346743" y="230335"/>
                  <a:pt x="384233" y="192901"/>
                  <a:pt x="384233" y="146670"/>
                </a:cubicBezTo>
                <a:cubicBezTo>
                  <a:pt x="384233" y="100542"/>
                  <a:pt x="346743" y="63107"/>
                  <a:pt x="300445" y="63107"/>
                </a:cubicBezTo>
                <a:close/>
                <a:moveTo>
                  <a:pt x="27980" y="0"/>
                </a:moveTo>
                <a:lnTo>
                  <a:pt x="572909" y="0"/>
                </a:lnTo>
                <a:cubicBezTo>
                  <a:pt x="576904" y="0"/>
                  <a:pt x="580182" y="3171"/>
                  <a:pt x="580182" y="7160"/>
                </a:cubicBezTo>
                <a:lnTo>
                  <a:pt x="580182" y="286180"/>
                </a:lnTo>
                <a:cubicBezTo>
                  <a:pt x="580182" y="290169"/>
                  <a:pt x="576904" y="293340"/>
                  <a:pt x="572909" y="293340"/>
                </a:cubicBezTo>
                <a:lnTo>
                  <a:pt x="27980" y="293340"/>
                </a:lnTo>
                <a:cubicBezTo>
                  <a:pt x="23985" y="293340"/>
                  <a:pt x="20810" y="290169"/>
                  <a:pt x="20810" y="286180"/>
                </a:cubicBezTo>
                <a:lnTo>
                  <a:pt x="20810" y="7160"/>
                </a:lnTo>
                <a:cubicBezTo>
                  <a:pt x="20810" y="3171"/>
                  <a:pt x="23985" y="0"/>
                  <a:pt x="279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3" name="iconfont-11910-6714381">
            <a:extLst>
              <a:ext uri="{FF2B5EF4-FFF2-40B4-BE49-F238E27FC236}">
                <a16:creationId xmlns:a16="http://schemas.microsoft.com/office/drawing/2014/main" id="{A120D47C-240D-4AC0-97F1-200B64CA0A13}"/>
              </a:ext>
            </a:extLst>
          </p:cNvPr>
          <p:cNvSpPr/>
          <p:nvPr/>
        </p:nvSpPr>
        <p:spPr>
          <a:xfrm>
            <a:off x="2689453" y="2046187"/>
            <a:ext cx="544454" cy="472781"/>
          </a:xfrm>
          <a:custGeom>
            <a:avLst/>
            <a:gdLst>
              <a:gd name="T0" fmla="*/ 7965 w 8942"/>
              <a:gd name="T1" fmla="*/ 7204 h 7763"/>
              <a:gd name="T2" fmla="*/ 7406 w 8942"/>
              <a:gd name="T3" fmla="*/ 7763 h 7763"/>
              <a:gd name="T4" fmla="*/ 418 w 8942"/>
              <a:gd name="T5" fmla="*/ 7763 h 7763"/>
              <a:gd name="T6" fmla="*/ 1397 w 8942"/>
              <a:gd name="T7" fmla="*/ 3152 h 7763"/>
              <a:gd name="T8" fmla="*/ 1955 w 8942"/>
              <a:gd name="T9" fmla="*/ 2593 h 7763"/>
              <a:gd name="T10" fmla="*/ 8384 w 8942"/>
              <a:gd name="T11" fmla="*/ 2593 h 7763"/>
              <a:gd name="T12" fmla="*/ 8942 w 8942"/>
              <a:gd name="T13" fmla="*/ 3152 h 7763"/>
              <a:gd name="T14" fmla="*/ 7965 w 8942"/>
              <a:gd name="T15" fmla="*/ 7204 h 7763"/>
              <a:gd name="T16" fmla="*/ 1536 w 8942"/>
              <a:gd name="T17" fmla="*/ 2173 h 7763"/>
              <a:gd name="T18" fmla="*/ 7825 w 8942"/>
              <a:gd name="T19" fmla="*/ 2173 h 7763"/>
              <a:gd name="T20" fmla="*/ 7825 w 8942"/>
              <a:gd name="T21" fmla="*/ 1624 h 7763"/>
              <a:gd name="T22" fmla="*/ 7266 w 8942"/>
              <a:gd name="T23" fmla="*/ 1065 h 7763"/>
              <a:gd name="T24" fmla="*/ 3914 w 8942"/>
              <a:gd name="T25" fmla="*/ 1065 h 7763"/>
              <a:gd name="T26" fmla="*/ 3914 w 8942"/>
              <a:gd name="T27" fmla="*/ 559 h 7763"/>
              <a:gd name="T28" fmla="*/ 3355 w 8942"/>
              <a:gd name="T29" fmla="*/ 0 h 7763"/>
              <a:gd name="T30" fmla="*/ 559 w 8942"/>
              <a:gd name="T31" fmla="*/ 0 h 7763"/>
              <a:gd name="T32" fmla="*/ 0 w 8942"/>
              <a:gd name="T33" fmla="*/ 559 h 7763"/>
              <a:gd name="T34" fmla="*/ 0 w 8942"/>
              <a:gd name="T35" fmla="*/ 7204 h 7763"/>
              <a:gd name="T36" fmla="*/ 977 w 8942"/>
              <a:gd name="T37" fmla="*/ 2733 h 7763"/>
              <a:gd name="T38" fmla="*/ 1536 w 8942"/>
              <a:gd name="T39" fmla="*/ 2173 h 7763"/>
              <a:gd name="T40" fmla="*/ 1536 w 8942"/>
              <a:gd name="T41" fmla="*/ 2173 h 7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42" h="7763">
                <a:moveTo>
                  <a:pt x="7965" y="7204"/>
                </a:moveTo>
                <a:cubicBezTo>
                  <a:pt x="7965" y="7513"/>
                  <a:pt x="7714" y="7763"/>
                  <a:pt x="7406" y="7763"/>
                </a:cubicBezTo>
                <a:lnTo>
                  <a:pt x="418" y="7763"/>
                </a:lnTo>
                <a:lnTo>
                  <a:pt x="1397" y="3152"/>
                </a:lnTo>
                <a:cubicBezTo>
                  <a:pt x="1397" y="2843"/>
                  <a:pt x="1646" y="2593"/>
                  <a:pt x="1955" y="2593"/>
                </a:cubicBezTo>
                <a:lnTo>
                  <a:pt x="8384" y="2593"/>
                </a:lnTo>
                <a:cubicBezTo>
                  <a:pt x="8692" y="2593"/>
                  <a:pt x="8942" y="2843"/>
                  <a:pt x="8942" y="3152"/>
                </a:cubicBezTo>
                <a:lnTo>
                  <a:pt x="7965" y="7204"/>
                </a:lnTo>
                <a:close/>
                <a:moveTo>
                  <a:pt x="1536" y="2173"/>
                </a:moveTo>
                <a:lnTo>
                  <a:pt x="7825" y="2173"/>
                </a:lnTo>
                <a:lnTo>
                  <a:pt x="7825" y="1624"/>
                </a:lnTo>
                <a:cubicBezTo>
                  <a:pt x="7825" y="1315"/>
                  <a:pt x="7574" y="1065"/>
                  <a:pt x="7266" y="1065"/>
                </a:cubicBezTo>
                <a:lnTo>
                  <a:pt x="3914" y="1065"/>
                </a:lnTo>
                <a:lnTo>
                  <a:pt x="3914" y="559"/>
                </a:lnTo>
                <a:cubicBezTo>
                  <a:pt x="3914" y="250"/>
                  <a:pt x="3664" y="0"/>
                  <a:pt x="3355" y="0"/>
                </a:cubicBezTo>
                <a:lnTo>
                  <a:pt x="559" y="0"/>
                </a:lnTo>
                <a:cubicBezTo>
                  <a:pt x="250" y="0"/>
                  <a:pt x="0" y="250"/>
                  <a:pt x="0" y="559"/>
                </a:cubicBezTo>
                <a:lnTo>
                  <a:pt x="0" y="7204"/>
                </a:lnTo>
                <a:lnTo>
                  <a:pt x="977" y="2733"/>
                </a:lnTo>
                <a:cubicBezTo>
                  <a:pt x="977" y="2424"/>
                  <a:pt x="1229" y="2173"/>
                  <a:pt x="1536" y="2173"/>
                </a:cubicBezTo>
                <a:close/>
                <a:moveTo>
                  <a:pt x="1536" y="2173"/>
                </a:move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confont-11797-5635593">
            <a:extLst>
              <a:ext uri="{FF2B5EF4-FFF2-40B4-BE49-F238E27FC236}">
                <a16:creationId xmlns:a16="http://schemas.microsoft.com/office/drawing/2014/main" id="{D77B726C-B616-4AFB-AEEA-935CC31DD1DA}"/>
              </a:ext>
            </a:extLst>
          </p:cNvPr>
          <p:cNvSpPr/>
          <p:nvPr/>
        </p:nvSpPr>
        <p:spPr>
          <a:xfrm>
            <a:off x="3369056" y="1960083"/>
            <a:ext cx="569007" cy="609685"/>
          </a:xfrm>
          <a:custGeom>
            <a:avLst/>
            <a:gdLst>
              <a:gd name="connsiteX0" fmla="*/ 75485 w 337182"/>
              <a:gd name="connsiteY0" fmla="*/ 287105 h 361287"/>
              <a:gd name="connsiteX1" fmla="*/ 172687 w 337182"/>
              <a:gd name="connsiteY1" fmla="*/ 287105 h 361287"/>
              <a:gd name="connsiteX2" fmla="*/ 175925 w 337182"/>
              <a:gd name="connsiteY2" fmla="*/ 290344 h 361287"/>
              <a:gd name="connsiteX3" fmla="*/ 172687 w 337182"/>
              <a:gd name="connsiteY3" fmla="*/ 293534 h 361287"/>
              <a:gd name="connsiteX4" fmla="*/ 75485 w 337182"/>
              <a:gd name="connsiteY4" fmla="*/ 293534 h 361287"/>
              <a:gd name="connsiteX5" fmla="*/ 72246 w 337182"/>
              <a:gd name="connsiteY5" fmla="*/ 290344 h 361287"/>
              <a:gd name="connsiteX6" fmla="*/ 75485 w 337182"/>
              <a:gd name="connsiteY6" fmla="*/ 287105 h 361287"/>
              <a:gd name="connsiteX7" fmla="*/ 75485 w 337182"/>
              <a:gd name="connsiteY7" fmla="*/ 237011 h 361287"/>
              <a:gd name="connsiteX8" fmla="*/ 265126 w 337182"/>
              <a:gd name="connsiteY8" fmla="*/ 237011 h 361287"/>
              <a:gd name="connsiteX9" fmla="*/ 268365 w 337182"/>
              <a:gd name="connsiteY9" fmla="*/ 240249 h 361287"/>
              <a:gd name="connsiteX10" fmla="*/ 265126 w 337182"/>
              <a:gd name="connsiteY10" fmla="*/ 243439 h 361287"/>
              <a:gd name="connsiteX11" fmla="*/ 75485 w 337182"/>
              <a:gd name="connsiteY11" fmla="*/ 243439 h 361287"/>
              <a:gd name="connsiteX12" fmla="*/ 72246 w 337182"/>
              <a:gd name="connsiteY12" fmla="*/ 240249 h 361287"/>
              <a:gd name="connsiteX13" fmla="*/ 75485 w 337182"/>
              <a:gd name="connsiteY13" fmla="*/ 237011 h 361287"/>
              <a:gd name="connsiteX14" fmla="*/ 75485 w 337182"/>
              <a:gd name="connsiteY14" fmla="*/ 187106 h 361287"/>
              <a:gd name="connsiteX15" fmla="*/ 265126 w 337182"/>
              <a:gd name="connsiteY15" fmla="*/ 187106 h 361287"/>
              <a:gd name="connsiteX16" fmla="*/ 268365 w 337182"/>
              <a:gd name="connsiteY16" fmla="*/ 190344 h 361287"/>
              <a:gd name="connsiteX17" fmla="*/ 265126 w 337182"/>
              <a:gd name="connsiteY17" fmla="*/ 193582 h 361287"/>
              <a:gd name="connsiteX18" fmla="*/ 75485 w 337182"/>
              <a:gd name="connsiteY18" fmla="*/ 193582 h 361287"/>
              <a:gd name="connsiteX19" fmla="*/ 72246 w 337182"/>
              <a:gd name="connsiteY19" fmla="*/ 190344 h 361287"/>
              <a:gd name="connsiteX20" fmla="*/ 75485 w 337182"/>
              <a:gd name="connsiteY20" fmla="*/ 187106 h 361287"/>
              <a:gd name="connsiteX21" fmla="*/ 75485 w 337182"/>
              <a:gd name="connsiteY21" fmla="*/ 137249 h 361287"/>
              <a:gd name="connsiteX22" fmla="*/ 265126 w 337182"/>
              <a:gd name="connsiteY22" fmla="*/ 137249 h 361287"/>
              <a:gd name="connsiteX23" fmla="*/ 268365 w 337182"/>
              <a:gd name="connsiteY23" fmla="*/ 140487 h 361287"/>
              <a:gd name="connsiteX24" fmla="*/ 265126 w 337182"/>
              <a:gd name="connsiteY24" fmla="*/ 143678 h 361287"/>
              <a:gd name="connsiteX25" fmla="*/ 75485 w 337182"/>
              <a:gd name="connsiteY25" fmla="*/ 143678 h 361287"/>
              <a:gd name="connsiteX26" fmla="*/ 72246 w 337182"/>
              <a:gd name="connsiteY26" fmla="*/ 140487 h 361287"/>
              <a:gd name="connsiteX27" fmla="*/ 75485 w 337182"/>
              <a:gd name="connsiteY27" fmla="*/ 137249 h 361287"/>
              <a:gd name="connsiteX28" fmla="*/ 287717 w 337182"/>
              <a:gd name="connsiteY28" fmla="*/ 95918 h 361287"/>
              <a:gd name="connsiteX29" fmla="*/ 289354 w 337182"/>
              <a:gd name="connsiteY29" fmla="*/ 97555 h 361287"/>
              <a:gd name="connsiteX30" fmla="*/ 287716 w 337182"/>
              <a:gd name="connsiteY30" fmla="*/ 99193 h 361287"/>
              <a:gd name="connsiteX31" fmla="*/ 287691 w 337182"/>
              <a:gd name="connsiteY31" fmla="*/ 99193 h 361287"/>
              <a:gd name="connsiteX32" fmla="*/ 286090 w 337182"/>
              <a:gd name="connsiteY32" fmla="*/ 97569 h 361287"/>
              <a:gd name="connsiteX33" fmla="*/ 72571 w 337182"/>
              <a:gd name="connsiteY33" fmla="*/ 92716 h 361287"/>
              <a:gd name="connsiteX34" fmla="*/ 287716 w 337182"/>
              <a:gd name="connsiteY34" fmla="*/ 92716 h 361287"/>
              <a:gd name="connsiteX35" fmla="*/ 287718 w 337182"/>
              <a:gd name="connsiteY35" fmla="*/ 92718 h 361287"/>
              <a:gd name="connsiteX36" fmla="*/ 287700 w 337182"/>
              <a:gd name="connsiteY36" fmla="*/ 92726 h 361287"/>
              <a:gd name="connsiteX37" fmla="*/ 284509 w 337182"/>
              <a:gd name="connsiteY37" fmla="*/ 95964 h 361287"/>
              <a:gd name="connsiteX38" fmla="*/ 286090 w 337182"/>
              <a:gd name="connsiteY38" fmla="*/ 97569 h 361287"/>
              <a:gd name="connsiteX39" fmla="*/ 284526 w 337182"/>
              <a:gd name="connsiteY39" fmla="*/ 99156 h 361287"/>
              <a:gd name="connsiteX40" fmla="*/ 284526 w 337182"/>
              <a:gd name="connsiteY40" fmla="*/ 99193 h 361287"/>
              <a:gd name="connsiteX41" fmla="*/ 49927 w 337182"/>
              <a:gd name="connsiteY41" fmla="*/ 99193 h 361287"/>
              <a:gd name="connsiteX42" fmla="*/ 49927 w 337182"/>
              <a:gd name="connsiteY42" fmla="*/ 99112 h 361287"/>
              <a:gd name="connsiteX43" fmla="*/ 68719 w 337182"/>
              <a:gd name="connsiteY43" fmla="*/ 95315 h 361287"/>
              <a:gd name="connsiteX44" fmla="*/ 49506 w 337182"/>
              <a:gd name="connsiteY44" fmla="*/ 92716 h 361287"/>
              <a:gd name="connsiteX45" fmla="*/ 49927 w 337182"/>
              <a:gd name="connsiteY45" fmla="*/ 92716 h 361287"/>
              <a:gd name="connsiteX46" fmla="*/ 49927 w 337182"/>
              <a:gd name="connsiteY46" fmla="*/ 99112 h 361287"/>
              <a:gd name="connsiteX47" fmla="*/ 49527 w 337182"/>
              <a:gd name="connsiteY47" fmla="*/ 99193 h 361287"/>
              <a:gd name="connsiteX48" fmla="*/ 49473 w 337182"/>
              <a:gd name="connsiteY48" fmla="*/ 99193 h 361287"/>
              <a:gd name="connsiteX49" fmla="*/ 46243 w 337182"/>
              <a:gd name="connsiteY49" fmla="*/ 95964 h 361287"/>
              <a:gd name="connsiteX50" fmla="*/ 49482 w 337182"/>
              <a:gd name="connsiteY50" fmla="*/ 92726 h 361287"/>
              <a:gd name="connsiteX51" fmla="*/ 46688 w 337182"/>
              <a:gd name="connsiteY51" fmla="*/ 55055 h 361287"/>
              <a:gd name="connsiteX52" fmla="*/ 90272 w 337182"/>
              <a:gd name="connsiteY52" fmla="*/ 55055 h 361287"/>
              <a:gd name="connsiteX53" fmla="*/ 87579 w 337182"/>
              <a:gd name="connsiteY53" fmla="*/ 61532 h 361287"/>
              <a:gd name="connsiteX54" fmla="*/ 49927 w 337182"/>
              <a:gd name="connsiteY54" fmla="*/ 61532 h 361287"/>
              <a:gd name="connsiteX55" fmla="*/ 49927 w 337182"/>
              <a:gd name="connsiteY55" fmla="*/ 92541 h 361287"/>
              <a:gd name="connsiteX56" fmla="*/ 49506 w 337182"/>
              <a:gd name="connsiteY56" fmla="*/ 92716 h 361287"/>
              <a:gd name="connsiteX57" fmla="*/ 49247 w 337182"/>
              <a:gd name="connsiteY57" fmla="*/ 92716 h 361287"/>
              <a:gd name="connsiteX58" fmla="*/ 46056 w 337182"/>
              <a:gd name="connsiteY58" fmla="*/ 95955 h 361287"/>
              <a:gd name="connsiteX59" fmla="*/ 49247 w 337182"/>
              <a:gd name="connsiteY59" fmla="*/ 99193 h 361287"/>
              <a:gd name="connsiteX60" fmla="*/ 49473 w 337182"/>
              <a:gd name="connsiteY60" fmla="*/ 99193 h 361287"/>
              <a:gd name="connsiteX61" fmla="*/ 49482 w 337182"/>
              <a:gd name="connsiteY61" fmla="*/ 99202 h 361287"/>
              <a:gd name="connsiteX62" fmla="*/ 49527 w 337182"/>
              <a:gd name="connsiteY62" fmla="*/ 99193 h 361287"/>
              <a:gd name="connsiteX63" fmla="*/ 49927 w 337182"/>
              <a:gd name="connsiteY63" fmla="*/ 99193 h 361287"/>
              <a:gd name="connsiteX64" fmla="*/ 49927 w 337182"/>
              <a:gd name="connsiteY64" fmla="*/ 354810 h 361287"/>
              <a:gd name="connsiteX65" fmla="*/ 284526 w 337182"/>
              <a:gd name="connsiteY65" fmla="*/ 354810 h 361287"/>
              <a:gd name="connsiteX66" fmla="*/ 284526 w 337182"/>
              <a:gd name="connsiteY66" fmla="*/ 99193 h 361287"/>
              <a:gd name="connsiteX67" fmla="*/ 287691 w 337182"/>
              <a:gd name="connsiteY67" fmla="*/ 99193 h 361287"/>
              <a:gd name="connsiteX68" fmla="*/ 287700 w 337182"/>
              <a:gd name="connsiteY68" fmla="*/ 99202 h 361287"/>
              <a:gd name="connsiteX69" fmla="*/ 290447 w 337182"/>
              <a:gd name="connsiteY69" fmla="*/ 98648 h 361287"/>
              <a:gd name="connsiteX70" fmla="*/ 290955 w 337182"/>
              <a:gd name="connsiteY70" fmla="*/ 99156 h 361287"/>
              <a:gd name="connsiteX71" fmla="*/ 290955 w 337182"/>
              <a:gd name="connsiteY71" fmla="*/ 358048 h 361287"/>
              <a:gd name="connsiteX72" fmla="*/ 287717 w 337182"/>
              <a:gd name="connsiteY72" fmla="*/ 361287 h 361287"/>
              <a:gd name="connsiteX73" fmla="*/ 46688 w 337182"/>
              <a:gd name="connsiteY73" fmla="*/ 361287 h 361287"/>
              <a:gd name="connsiteX74" fmla="*/ 43450 w 337182"/>
              <a:gd name="connsiteY74" fmla="*/ 358048 h 361287"/>
              <a:gd name="connsiteX75" fmla="*/ 43450 w 337182"/>
              <a:gd name="connsiteY75" fmla="*/ 216157 h 361287"/>
              <a:gd name="connsiteX76" fmla="*/ 46246 w 337182"/>
              <a:gd name="connsiteY76" fmla="*/ 216157 h 361287"/>
              <a:gd name="connsiteX77" fmla="*/ 49485 w 337182"/>
              <a:gd name="connsiteY77" fmla="*/ 212919 h 361287"/>
              <a:gd name="connsiteX78" fmla="*/ 46246 w 337182"/>
              <a:gd name="connsiteY78" fmla="*/ 209728 h 361287"/>
              <a:gd name="connsiteX79" fmla="*/ 43450 w 337182"/>
              <a:gd name="connsiteY79" fmla="*/ 209728 h 361287"/>
              <a:gd name="connsiteX80" fmla="*/ 43450 w 337182"/>
              <a:gd name="connsiteY80" fmla="*/ 58294 h 361287"/>
              <a:gd name="connsiteX81" fmla="*/ 46688 w 337182"/>
              <a:gd name="connsiteY81" fmla="*/ 55055 h 361287"/>
              <a:gd name="connsiteX82" fmla="*/ 0 w 337182"/>
              <a:gd name="connsiteY82" fmla="*/ 49726 h 361287"/>
              <a:gd name="connsiteX83" fmla="*/ 3238 w 337182"/>
              <a:gd name="connsiteY83" fmla="*/ 52964 h 361287"/>
              <a:gd name="connsiteX84" fmla="*/ 6477 w 337182"/>
              <a:gd name="connsiteY84" fmla="*/ 49726 h 361287"/>
              <a:gd name="connsiteX85" fmla="*/ 6477 w 337182"/>
              <a:gd name="connsiteY85" fmla="*/ 209728 h 361287"/>
              <a:gd name="connsiteX86" fmla="*/ 43450 w 337182"/>
              <a:gd name="connsiteY86" fmla="*/ 209728 h 361287"/>
              <a:gd name="connsiteX87" fmla="*/ 43450 w 337182"/>
              <a:gd name="connsiteY87" fmla="*/ 216157 h 361287"/>
              <a:gd name="connsiteX88" fmla="*/ 3239 w 337182"/>
              <a:gd name="connsiteY88" fmla="*/ 216157 h 361287"/>
              <a:gd name="connsiteX89" fmla="*/ 0 w 337182"/>
              <a:gd name="connsiteY89" fmla="*/ 212919 h 361287"/>
              <a:gd name="connsiteX90" fmla="*/ 2574 w 337182"/>
              <a:gd name="connsiteY90" fmla="*/ 43519 h 361287"/>
              <a:gd name="connsiteX91" fmla="*/ 0 w 337182"/>
              <a:gd name="connsiteY91" fmla="*/ 49726 h 361287"/>
              <a:gd name="connsiteX92" fmla="*/ 0 w 337182"/>
              <a:gd name="connsiteY92" fmla="*/ 46092 h 361287"/>
              <a:gd name="connsiteX93" fmla="*/ 48838 w 337182"/>
              <a:gd name="connsiteY93" fmla="*/ 428 h 361287"/>
              <a:gd name="connsiteX94" fmla="*/ 46069 w 337182"/>
              <a:gd name="connsiteY94" fmla="*/ 3239 h 361287"/>
              <a:gd name="connsiteX95" fmla="*/ 49260 w 337182"/>
              <a:gd name="connsiteY95" fmla="*/ 6477 h 361287"/>
              <a:gd name="connsiteX96" fmla="*/ 72119 w 337182"/>
              <a:gd name="connsiteY96" fmla="*/ 6477 h 361287"/>
              <a:gd name="connsiteX97" fmla="*/ 84432 w 337182"/>
              <a:gd name="connsiteY97" fmla="*/ 14780 h 361287"/>
              <a:gd name="connsiteX98" fmla="*/ 98916 w 337182"/>
              <a:gd name="connsiteY98" fmla="*/ 49726 h 361287"/>
              <a:gd name="connsiteX99" fmla="*/ 84432 w 337182"/>
              <a:gd name="connsiteY99" fmla="*/ 84714 h 361287"/>
              <a:gd name="connsiteX100" fmla="*/ 72571 w 337182"/>
              <a:gd name="connsiteY100" fmla="*/ 92716 h 361287"/>
              <a:gd name="connsiteX101" fmla="*/ 49927 w 337182"/>
              <a:gd name="connsiteY101" fmla="*/ 92716 h 361287"/>
              <a:gd name="connsiteX102" fmla="*/ 49927 w 337182"/>
              <a:gd name="connsiteY102" fmla="*/ 92541 h 361287"/>
              <a:gd name="connsiteX103" fmla="*/ 79860 w 337182"/>
              <a:gd name="connsiteY103" fmla="*/ 80101 h 361287"/>
              <a:gd name="connsiteX104" fmla="*/ 87579 w 337182"/>
              <a:gd name="connsiteY104" fmla="*/ 61532 h 361287"/>
              <a:gd name="connsiteX105" fmla="*/ 92503 w 337182"/>
              <a:gd name="connsiteY105" fmla="*/ 61532 h 361287"/>
              <a:gd name="connsiteX106" fmla="*/ 95742 w 337182"/>
              <a:gd name="connsiteY106" fmla="*/ 58294 h 361287"/>
              <a:gd name="connsiteX107" fmla="*/ 92503 w 337182"/>
              <a:gd name="connsiteY107" fmla="*/ 55055 h 361287"/>
              <a:gd name="connsiteX108" fmla="*/ 90272 w 337182"/>
              <a:gd name="connsiteY108" fmla="*/ 55055 h 361287"/>
              <a:gd name="connsiteX109" fmla="*/ 92487 w 337182"/>
              <a:gd name="connsiteY109" fmla="*/ 49726 h 361287"/>
              <a:gd name="connsiteX110" fmla="*/ 49482 w 337182"/>
              <a:gd name="connsiteY110" fmla="*/ 6727 h 361287"/>
              <a:gd name="connsiteX111" fmla="*/ 6477 w 337182"/>
              <a:gd name="connsiteY111" fmla="*/ 49726 h 361287"/>
              <a:gd name="connsiteX112" fmla="*/ 6477 w 337182"/>
              <a:gd name="connsiteY112" fmla="*/ 46092 h 361287"/>
              <a:gd name="connsiteX113" fmla="*/ 3239 w 337182"/>
              <a:gd name="connsiteY113" fmla="*/ 42854 h 361287"/>
              <a:gd name="connsiteX114" fmla="*/ 2574 w 337182"/>
              <a:gd name="connsiteY114" fmla="*/ 43519 h 361287"/>
              <a:gd name="connsiteX115" fmla="*/ 14490 w 337182"/>
              <a:gd name="connsiteY115" fmla="*/ 14780 h 361287"/>
              <a:gd name="connsiteX116" fmla="*/ 30218 w 337182"/>
              <a:gd name="connsiteY116" fmla="*/ 4184 h 361287"/>
              <a:gd name="connsiteX117" fmla="*/ 288095 w 337182"/>
              <a:gd name="connsiteY117" fmla="*/ 378 h 361287"/>
              <a:gd name="connsiteX118" fmla="*/ 306964 w 337182"/>
              <a:gd name="connsiteY118" fmla="*/ 4184 h 361287"/>
              <a:gd name="connsiteX119" fmla="*/ 337182 w 337182"/>
              <a:gd name="connsiteY119" fmla="*/ 49726 h 361287"/>
              <a:gd name="connsiteX120" fmla="*/ 306964 w 337182"/>
              <a:gd name="connsiteY120" fmla="*/ 95315 h 361287"/>
              <a:gd name="connsiteX121" fmla="*/ 290447 w 337182"/>
              <a:gd name="connsiteY121" fmla="*/ 98648 h 361287"/>
              <a:gd name="connsiteX122" fmla="*/ 289354 w 337182"/>
              <a:gd name="connsiteY122" fmla="*/ 97555 h 361287"/>
              <a:gd name="connsiteX123" fmla="*/ 290955 w 337182"/>
              <a:gd name="connsiteY123" fmla="*/ 95955 h 361287"/>
              <a:gd name="connsiteX124" fmla="*/ 287718 w 337182"/>
              <a:gd name="connsiteY124" fmla="*/ 92718 h 361287"/>
              <a:gd name="connsiteX125" fmla="*/ 318078 w 337182"/>
              <a:gd name="connsiteY125" fmla="*/ 80101 h 361287"/>
              <a:gd name="connsiteX126" fmla="*/ 330705 w 337182"/>
              <a:gd name="connsiteY126" fmla="*/ 49726 h 361287"/>
              <a:gd name="connsiteX127" fmla="*/ 287700 w 337182"/>
              <a:gd name="connsiteY127" fmla="*/ 6727 h 361287"/>
              <a:gd name="connsiteX128" fmla="*/ 287450 w 337182"/>
              <a:gd name="connsiteY128" fmla="*/ 6477 h 361287"/>
              <a:gd name="connsiteX129" fmla="*/ 287717 w 337182"/>
              <a:gd name="connsiteY129" fmla="*/ 6477 h 361287"/>
              <a:gd name="connsiteX130" fmla="*/ 290955 w 337182"/>
              <a:gd name="connsiteY130" fmla="*/ 3239 h 361287"/>
              <a:gd name="connsiteX131" fmla="*/ 49260 w 337182"/>
              <a:gd name="connsiteY131" fmla="*/ 0 h 361287"/>
              <a:gd name="connsiteX132" fmla="*/ 287717 w 337182"/>
              <a:gd name="connsiteY132" fmla="*/ 0 h 361287"/>
              <a:gd name="connsiteX133" fmla="*/ 288095 w 337182"/>
              <a:gd name="connsiteY133" fmla="*/ 378 h 361287"/>
              <a:gd name="connsiteX134" fmla="*/ 287700 w 337182"/>
              <a:gd name="connsiteY134" fmla="*/ 298 h 361287"/>
              <a:gd name="connsiteX135" fmla="*/ 284509 w 337182"/>
              <a:gd name="connsiteY135" fmla="*/ 3536 h 361287"/>
              <a:gd name="connsiteX136" fmla="*/ 287450 w 337182"/>
              <a:gd name="connsiteY136" fmla="*/ 6477 h 361287"/>
              <a:gd name="connsiteX137" fmla="*/ 72119 w 337182"/>
              <a:gd name="connsiteY137" fmla="*/ 6477 h 361287"/>
              <a:gd name="connsiteX138" fmla="*/ 68719 w 337182"/>
              <a:gd name="connsiteY138" fmla="*/ 4184 h 361287"/>
              <a:gd name="connsiteX139" fmla="*/ 49482 w 337182"/>
              <a:gd name="connsiteY139" fmla="*/ 298 h 361287"/>
              <a:gd name="connsiteX140" fmla="*/ 48838 w 337182"/>
              <a:gd name="connsiteY140" fmla="*/ 428 h 36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182" h="361287">
                <a:moveTo>
                  <a:pt x="75485" y="287105"/>
                </a:moveTo>
                <a:lnTo>
                  <a:pt x="172687" y="287105"/>
                </a:lnTo>
                <a:cubicBezTo>
                  <a:pt x="174401" y="287105"/>
                  <a:pt x="175925" y="288629"/>
                  <a:pt x="175925" y="290344"/>
                </a:cubicBezTo>
                <a:cubicBezTo>
                  <a:pt x="175925" y="292058"/>
                  <a:pt x="174401" y="293534"/>
                  <a:pt x="172687" y="293534"/>
                </a:cubicBezTo>
                <a:lnTo>
                  <a:pt x="75485" y="293534"/>
                </a:lnTo>
                <a:cubicBezTo>
                  <a:pt x="73770" y="293534"/>
                  <a:pt x="72246" y="292058"/>
                  <a:pt x="72246" y="290344"/>
                </a:cubicBezTo>
                <a:cubicBezTo>
                  <a:pt x="72246" y="288629"/>
                  <a:pt x="73770" y="287105"/>
                  <a:pt x="75485" y="287105"/>
                </a:cubicBezTo>
                <a:close/>
                <a:moveTo>
                  <a:pt x="75485" y="237011"/>
                </a:moveTo>
                <a:lnTo>
                  <a:pt x="265126" y="237011"/>
                </a:lnTo>
                <a:cubicBezTo>
                  <a:pt x="266888" y="237011"/>
                  <a:pt x="268365" y="238534"/>
                  <a:pt x="268365" y="240249"/>
                </a:cubicBezTo>
                <a:cubicBezTo>
                  <a:pt x="268365" y="241963"/>
                  <a:pt x="266888" y="243439"/>
                  <a:pt x="265126" y="243439"/>
                </a:cubicBezTo>
                <a:lnTo>
                  <a:pt x="75485" y="243439"/>
                </a:lnTo>
                <a:cubicBezTo>
                  <a:pt x="73770" y="243439"/>
                  <a:pt x="72246" y="241963"/>
                  <a:pt x="72246" y="240249"/>
                </a:cubicBezTo>
                <a:cubicBezTo>
                  <a:pt x="72246" y="238534"/>
                  <a:pt x="73770" y="237011"/>
                  <a:pt x="75485" y="237011"/>
                </a:cubicBezTo>
                <a:close/>
                <a:moveTo>
                  <a:pt x="75485" y="187106"/>
                </a:moveTo>
                <a:lnTo>
                  <a:pt x="265126" y="187106"/>
                </a:lnTo>
                <a:cubicBezTo>
                  <a:pt x="266888" y="187106"/>
                  <a:pt x="268365" y="188630"/>
                  <a:pt x="268365" y="190344"/>
                </a:cubicBezTo>
                <a:cubicBezTo>
                  <a:pt x="268365" y="192059"/>
                  <a:pt x="266888" y="193582"/>
                  <a:pt x="265126" y="193582"/>
                </a:cubicBezTo>
                <a:lnTo>
                  <a:pt x="75485" y="193582"/>
                </a:lnTo>
                <a:cubicBezTo>
                  <a:pt x="73770" y="193582"/>
                  <a:pt x="72246" y="192059"/>
                  <a:pt x="72246" y="190344"/>
                </a:cubicBezTo>
                <a:cubicBezTo>
                  <a:pt x="72246" y="188630"/>
                  <a:pt x="73770" y="187106"/>
                  <a:pt x="75485" y="187106"/>
                </a:cubicBezTo>
                <a:close/>
                <a:moveTo>
                  <a:pt x="75485" y="137249"/>
                </a:moveTo>
                <a:lnTo>
                  <a:pt x="265126" y="137249"/>
                </a:lnTo>
                <a:cubicBezTo>
                  <a:pt x="266888" y="137249"/>
                  <a:pt x="268365" y="138773"/>
                  <a:pt x="268365" y="140487"/>
                </a:cubicBezTo>
                <a:cubicBezTo>
                  <a:pt x="268365" y="142202"/>
                  <a:pt x="266888" y="143678"/>
                  <a:pt x="265126" y="143678"/>
                </a:cubicBezTo>
                <a:lnTo>
                  <a:pt x="75485" y="143678"/>
                </a:lnTo>
                <a:cubicBezTo>
                  <a:pt x="73770" y="143678"/>
                  <a:pt x="72246" y="142202"/>
                  <a:pt x="72246" y="140487"/>
                </a:cubicBezTo>
                <a:cubicBezTo>
                  <a:pt x="72246" y="138773"/>
                  <a:pt x="73770" y="137249"/>
                  <a:pt x="75485" y="137249"/>
                </a:cubicBezTo>
                <a:close/>
                <a:moveTo>
                  <a:pt x="287717" y="95918"/>
                </a:moveTo>
                <a:lnTo>
                  <a:pt x="289354" y="97555"/>
                </a:lnTo>
                <a:lnTo>
                  <a:pt x="287716" y="99193"/>
                </a:lnTo>
                <a:lnTo>
                  <a:pt x="287691" y="99193"/>
                </a:lnTo>
                <a:lnTo>
                  <a:pt x="286090" y="97569"/>
                </a:lnTo>
                <a:close/>
                <a:moveTo>
                  <a:pt x="72571" y="92716"/>
                </a:moveTo>
                <a:lnTo>
                  <a:pt x="287716" y="92716"/>
                </a:lnTo>
                <a:lnTo>
                  <a:pt x="287718" y="92718"/>
                </a:lnTo>
                <a:lnTo>
                  <a:pt x="287700" y="92726"/>
                </a:lnTo>
                <a:cubicBezTo>
                  <a:pt x="285986" y="92726"/>
                  <a:pt x="284509" y="94250"/>
                  <a:pt x="284509" y="95964"/>
                </a:cubicBezTo>
                <a:lnTo>
                  <a:pt x="286090" y="97569"/>
                </a:lnTo>
                <a:lnTo>
                  <a:pt x="284526" y="99156"/>
                </a:lnTo>
                <a:lnTo>
                  <a:pt x="284526" y="99193"/>
                </a:lnTo>
                <a:lnTo>
                  <a:pt x="49927" y="99193"/>
                </a:lnTo>
                <a:lnTo>
                  <a:pt x="49927" y="99112"/>
                </a:lnTo>
                <a:lnTo>
                  <a:pt x="68719" y="95315"/>
                </a:lnTo>
                <a:close/>
                <a:moveTo>
                  <a:pt x="49506" y="92716"/>
                </a:moveTo>
                <a:lnTo>
                  <a:pt x="49927" y="92716"/>
                </a:lnTo>
                <a:lnTo>
                  <a:pt x="49927" y="99112"/>
                </a:lnTo>
                <a:lnTo>
                  <a:pt x="49527" y="99193"/>
                </a:lnTo>
                <a:lnTo>
                  <a:pt x="49473" y="99193"/>
                </a:lnTo>
                <a:lnTo>
                  <a:pt x="46243" y="95964"/>
                </a:lnTo>
                <a:cubicBezTo>
                  <a:pt x="46243" y="94250"/>
                  <a:pt x="47767" y="92726"/>
                  <a:pt x="49482" y="92726"/>
                </a:cubicBezTo>
                <a:close/>
                <a:moveTo>
                  <a:pt x="46688" y="55055"/>
                </a:moveTo>
                <a:lnTo>
                  <a:pt x="90272" y="55055"/>
                </a:lnTo>
                <a:lnTo>
                  <a:pt x="87579" y="61532"/>
                </a:lnTo>
                <a:lnTo>
                  <a:pt x="49927" y="61532"/>
                </a:lnTo>
                <a:lnTo>
                  <a:pt x="49927" y="92541"/>
                </a:lnTo>
                <a:lnTo>
                  <a:pt x="49506" y="92716"/>
                </a:lnTo>
                <a:lnTo>
                  <a:pt x="49247" y="92716"/>
                </a:lnTo>
                <a:cubicBezTo>
                  <a:pt x="47532" y="92716"/>
                  <a:pt x="46056" y="94240"/>
                  <a:pt x="46056" y="95955"/>
                </a:cubicBezTo>
                <a:cubicBezTo>
                  <a:pt x="46056" y="97669"/>
                  <a:pt x="47532" y="99193"/>
                  <a:pt x="49247" y="99193"/>
                </a:cubicBezTo>
                <a:lnTo>
                  <a:pt x="49473" y="99193"/>
                </a:lnTo>
                <a:lnTo>
                  <a:pt x="49482" y="99202"/>
                </a:lnTo>
                <a:lnTo>
                  <a:pt x="49527" y="99193"/>
                </a:lnTo>
                <a:lnTo>
                  <a:pt x="49927" y="99193"/>
                </a:lnTo>
                <a:lnTo>
                  <a:pt x="49927" y="354810"/>
                </a:lnTo>
                <a:lnTo>
                  <a:pt x="284526" y="354810"/>
                </a:lnTo>
                <a:lnTo>
                  <a:pt x="284526" y="99193"/>
                </a:lnTo>
                <a:lnTo>
                  <a:pt x="287691" y="99193"/>
                </a:lnTo>
                <a:lnTo>
                  <a:pt x="287700" y="99202"/>
                </a:lnTo>
                <a:lnTo>
                  <a:pt x="290447" y="98648"/>
                </a:lnTo>
                <a:lnTo>
                  <a:pt x="290955" y="99156"/>
                </a:lnTo>
                <a:lnTo>
                  <a:pt x="290955" y="358048"/>
                </a:lnTo>
                <a:cubicBezTo>
                  <a:pt x="290955" y="359763"/>
                  <a:pt x="289479" y="361287"/>
                  <a:pt x="287717" y="361287"/>
                </a:cubicBezTo>
                <a:lnTo>
                  <a:pt x="46688" y="361287"/>
                </a:lnTo>
                <a:cubicBezTo>
                  <a:pt x="44974" y="361287"/>
                  <a:pt x="43450" y="359763"/>
                  <a:pt x="43450" y="358048"/>
                </a:cubicBezTo>
                <a:lnTo>
                  <a:pt x="43450" y="216157"/>
                </a:lnTo>
                <a:lnTo>
                  <a:pt x="46246" y="216157"/>
                </a:lnTo>
                <a:cubicBezTo>
                  <a:pt x="47961" y="216157"/>
                  <a:pt x="49485" y="214633"/>
                  <a:pt x="49485" y="212919"/>
                </a:cubicBezTo>
                <a:cubicBezTo>
                  <a:pt x="49485" y="211204"/>
                  <a:pt x="47961" y="209728"/>
                  <a:pt x="46246" y="209728"/>
                </a:cubicBezTo>
                <a:lnTo>
                  <a:pt x="43450" y="209728"/>
                </a:lnTo>
                <a:lnTo>
                  <a:pt x="43450" y="58294"/>
                </a:lnTo>
                <a:cubicBezTo>
                  <a:pt x="43450" y="56579"/>
                  <a:pt x="44974" y="55055"/>
                  <a:pt x="46688" y="55055"/>
                </a:cubicBezTo>
                <a:close/>
                <a:moveTo>
                  <a:pt x="0" y="49726"/>
                </a:moveTo>
                <a:cubicBezTo>
                  <a:pt x="0" y="51488"/>
                  <a:pt x="1524" y="52964"/>
                  <a:pt x="3238" y="52964"/>
                </a:cubicBezTo>
                <a:cubicBezTo>
                  <a:pt x="4953" y="52964"/>
                  <a:pt x="6477" y="51488"/>
                  <a:pt x="6477" y="49726"/>
                </a:cubicBezTo>
                <a:lnTo>
                  <a:pt x="6477" y="209728"/>
                </a:lnTo>
                <a:lnTo>
                  <a:pt x="43450" y="209728"/>
                </a:lnTo>
                <a:lnTo>
                  <a:pt x="43450" y="216157"/>
                </a:lnTo>
                <a:lnTo>
                  <a:pt x="3239" y="216157"/>
                </a:lnTo>
                <a:cubicBezTo>
                  <a:pt x="1524" y="216157"/>
                  <a:pt x="0" y="214633"/>
                  <a:pt x="0" y="212919"/>
                </a:cubicBezTo>
                <a:close/>
                <a:moveTo>
                  <a:pt x="2574" y="43519"/>
                </a:moveTo>
                <a:lnTo>
                  <a:pt x="0" y="49726"/>
                </a:lnTo>
                <a:lnTo>
                  <a:pt x="0" y="46092"/>
                </a:lnTo>
                <a:close/>
                <a:moveTo>
                  <a:pt x="48838" y="428"/>
                </a:moveTo>
                <a:lnTo>
                  <a:pt x="46069" y="3239"/>
                </a:lnTo>
                <a:cubicBezTo>
                  <a:pt x="46069" y="4953"/>
                  <a:pt x="47546" y="6477"/>
                  <a:pt x="49260" y="6477"/>
                </a:cubicBezTo>
                <a:lnTo>
                  <a:pt x="72119" y="6477"/>
                </a:lnTo>
                <a:lnTo>
                  <a:pt x="84432" y="14780"/>
                </a:lnTo>
                <a:cubicBezTo>
                  <a:pt x="93380" y="23726"/>
                  <a:pt x="98916" y="36083"/>
                  <a:pt x="98916" y="49726"/>
                </a:cubicBezTo>
                <a:cubicBezTo>
                  <a:pt x="98916" y="63393"/>
                  <a:pt x="93380" y="75762"/>
                  <a:pt x="84432" y="84714"/>
                </a:cubicBezTo>
                <a:lnTo>
                  <a:pt x="72571" y="92716"/>
                </a:lnTo>
                <a:lnTo>
                  <a:pt x="49927" y="92716"/>
                </a:lnTo>
                <a:lnTo>
                  <a:pt x="49927" y="92541"/>
                </a:lnTo>
                <a:lnTo>
                  <a:pt x="79860" y="80101"/>
                </a:lnTo>
                <a:lnTo>
                  <a:pt x="87579" y="61532"/>
                </a:lnTo>
                <a:lnTo>
                  <a:pt x="92503" y="61532"/>
                </a:lnTo>
                <a:cubicBezTo>
                  <a:pt x="94218" y="61532"/>
                  <a:pt x="95742" y="60008"/>
                  <a:pt x="95742" y="58294"/>
                </a:cubicBezTo>
                <a:cubicBezTo>
                  <a:pt x="95742" y="56579"/>
                  <a:pt x="94218" y="55055"/>
                  <a:pt x="92503" y="55055"/>
                </a:cubicBezTo>
                <a:lnTo>
                  <a:pt x="90272" y="55055"/>
                </a:lnTo>
                <a:lnTo>
                  <a:pt x="92487" y="49726"/>
                </a:lnTo>
                <a:cubicBezTo>
                  <a:pt x="92487" y="26107"/>
                  <a:pt x="73151" y="6727"/>
                  <a:pt x="49482" y="6727"/>
                </a:cubicBezTo>
                <a:cubicBezTo>
                  <a:pt x="25813" y="6727"/>
                  <a:pt x="6477" y="26107"/>
                  <a:pt x="6477" y="49726"/>
                </a:cubicBezTo>
                <a:lnTo>
                  <a:pt x="6477" y="46092"/>
                </a:lnTo>
                <a:cubicBezTo>
                  <a:pt x="6477" y="44378"/>
                  <a:pt x="4953" y="42854"/>
                  <a:pt x="3239" y="42854"/>
                </a:cubicBezTo>
                <a:lnTo>
                  <a:pt x="2574" y="43519"/>
                </a:lnTo>
                <a:lnTo>
                  <a:pt x="14490" y="14780"/>
                </a:lnTo>
                <a:cubicBezTo>
                  <a:pt x="18967" y="10307"/>
                  <a:pt x="24298" y="6686"/>
                  <a:pt x="30218" y="4184"/>
                </a:cubicBezTo>
                <a:close/>
                <a:moveTo>
                  <a:pt x="288095" y="378"/>
                </a:moveTo>
                <a:lnTo>
                  <a:pt x="306964" y="4184"/>
                </a:lnTo>
                <a:cubicBezTo>
                  <a:pt x="324725" y="11691"/>
                  <a:pt x="337182" y="29262"/>
                  <a:pt x="337182" y="49726"/>
                </a:cubicBezTo>
                <a:cubicBezTo>
                  <a:pt x="337182" y="70226"/>
                  <a:pt x="324725" y="87806"/>
                  <a:pt x="306964" y="95315"/>
                </a:cubicBezTo>
                <a:lnTo>
                  <a:pt x="290447" y="98648"/>
                </a:lnTo>
                <a:lnTo>
                  <a:pt x="289354" y="97555"/>
                </a:lnTo>
                <a:lnTo>
                  <a:pt x="290955" y="95955"/>
                </a:lnTo>
                <a:lnTo>
                  <a:pt x="287718" y="92718"/>
                </a:lnTo>
                <a:lnTo>
                  <a:pt x="318078" y="80101"/>
                </a:lnTo>
                <a:cubicBezTo>
                  <a:pt x="325871" y="72309"/>
                  <a:pt x="330705" y="61559"/>
                  <a:pt x="330705" y="49726"/>
                </a:cubicBezTo>
                <a:cubicBezTo>
                  <a:pt x="330705" y="26107"/>
                  <a:pt x="311369" y="6727"/>
                  <a:pt x="287700" y="6727"/>
                </a:cubicBezTo>
                <a:lnTo>
                  <a:pt x="287450" y="6477"/>
                </a:lnTo>
                <a:lnTo>
                  <a:pt x="287717" y="6477"/>
                </a:lnTo>
                <a:cubicBezTo>
                  <a:pt x="289479" y="6477"/>
                  <a:pt x="290955" y="4953"/>
                  <a:pt x="290955" y="3239"/>
                </a:cubicBezTo>
                <a:close/>
                <a:moveTo>
                  <a:pt x="49260" y="0"/>
                </a:moveTo>
                <a:lnTo>
                  <a:pt x="287717" y="0"/>
                </a:lnTo>
                <a:lnTo>
                  <a:pt x="288095" y="378"/>
                </a:lnTo>
                <a:lnTo>
                  <a:pt x="287700" y="298"/>
                </a:lnTo>
                <a:cubicBezTo>
                  <a:pt x="285986" y="298"/>
                  <a:pt x="284509" y="1822"/>
                  <a:pt x="284509" y="3536"/>
                </a:cubicBezTo>
                <a:lnTo>
                  <a:pt x="287450" y="6477"/>
                </a:lnTo>
                <a:lnTo>
                  <a:pt x="72119" y="6477"/>
                </a:lnTo>
                <a:lnTo>
                  <a:pt x="68719" y="4184"/>
                </a:lnTo>
                <a:cubicBezTo>
                  <a:pt x="62805" y="1682"/>
                  <a:pt x="56304" y="298"/>
                  <a:pt x="49482" y="298"/>
                </a:cubicBezTo>
                <a:lnTo>
                  <a:pt x="48838" y="4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3E679602-A52C-43B4-BC88-B3B0458DE08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渠道管理：自有渠道线上线下统一投放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7CEDA486-687C-4E68-860B-76BE8C96119D}"/>
              </a:ext>
            </a:extLst>
          </p:cNvPr>
          <p:cNvSpPr txBox="1"/>
          <p:nvPr/>
        </p:nvSpPr>
        <p:spPr>
          <a:xfrm>
            <a:off x="198506" y="932542"/>
            <a:ext cx="8200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kern="1200" spc="300" dirty="0"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H5</a:t>
            </a:r>
            <a:r>
              <a:rPr lang="zh-CN" altLang="en-US" kern="1200" spc="300" dirty="0"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格式打破渠道限制，线上线下多渠道统一投放、渠道数据可追踪。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C0E3723-33F4-4AB4-A471-B540CFD81A9D}"/>
              </a:ext>
            </a:extLst>
          </p:cNvPr>
          <p:cNvGrpSpPr/>
          <p:nvPr/>
        </p:nvGrpSpPr>
        <p:grpSpPr>
          <a:xfrm>
            <a:off x="4635592" y="1671775"/>
            <a:ext cx="7195265" cy="4270885"/>
            <a:chOff x="4523298" y="1671775"/>
            <a:chExt cx="7195265" cy="4270885"/>
          </a:xfrm>
        </p:grpSpPr>
        <p:pic>
          <p:nvPicPr>
            <p:cNvPr id="80" name="Picture 6">
              <a:extLst>
                <a:ext uri="{FF2B5EF4-FFF2-40B4-BE49-F238E27FC236}">
                  <a16:creationId xmlns:a16="http://schemas.microsoft.com/office/drawing/2014/main" id="{E0CC4A88-A7E9-4243-A18D-25157DF679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155807" y="3190677"/>
              <a:ext cx="27350" cy="8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" name="object 27">
              <a:extLst>
                <a:ext uri="{FF2B5EF4-FFF2-40B4-BE49-F238E27FC236}">
                  <a16:creationId xmlns:a16="http://schemas.microsoft.com/office/drawing/2014/main" id="{71084362-6DA6-40FD-8DEE-26A62FD39C17}"/>
                </a:ext>
              </a:extLst>
            </p:cNvPr>
            <p:cNvSpPr txBox="1"/>
            <p:nvPr/>
          </p:nvSpPr>
          <p:spPr>
            <a:xfrm>
              <a:off x="4769323" y="5425211"/>
              <a:ext cx="1287563" cy="51744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95"/>
                </a:spcBef>
              </a:pPr>
              <a:r>
                <a:rPr sz="1600" b="1" spc="5" dirty="0" err="1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线下海报</a:t>
              </a:r>
              <a:r>
                <a:rPr sz="1600" b="1" spc="4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/</a:t>
              </a:r>
              <a:endParaRPr lang="en-US" sz="1600" b="1" spc="45" dirty="0"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  <a:p>
              <a:pPr marL="12700" algn="ctr">
                <a:lnSpc>
                  <a:spcPct val="100000"/>
                </a:lnSpc>
                <a:spcBef>
                  <a:spcPts val="95"/>
                </a:spcBef>
              </a:pPr>
              <a:r>
                <a:rPr sz="1600" b="1" spc="5" dirty="0" err="1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易拉宝</a:t>
              </a:r>
              <a:r>
                <a:rPr sz="1600" b="1" spc="4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/</a:t>
              </a:r>
              <a:r>
                <a:rPr sz="1600" b="1" spc="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台</a:t>
              </a:r>
              <a:r>
                <a:rPr sz="1600" b="1" spc="-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卡</a:t>
              </a:r>
              <a:endParaRPr sz="1600" dirty="0"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object 28">
              <a:extLst>
                <a:ext uri="{FF2B5EF4-FFF2-40B4-BE49-F238E27FC236}">
                  <a16:creationId xmlns:a16="http://schemas.microsoft.com/office/drawing/2014/main" id="{7A72B260-6888-4F26-B4BF-65B7B8BADA47}"/>
                </a:ext>
              </a:extLst>
            </p:cNvPr>
            <p:cNvSpPr/>
            <p:nvPr/>
          </p:nvSpPr>
          <p:spPr>
            <a:xfrm>
              <a:off x="4523298" y="1687309"/>
              <a:ext cx="1779613" cy="363625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object 29">
              <a:extLst>
                <a:ext uri="{FF2B5EF4-FFF2-40B4-BE49-F238E27FC236}">
                  <a16:creationId xmlns:a16="http://schemas.microsoft.com/office/drawing/2014/main" id="{21FF2867-B9A2-4182-8602-894149973899}"/>
                </a:ext>
              </a:extLst>
            </p:cNvPr>
            <p:cNvSpPr txBox="1"/>
            <p:nvPr/>
          </p:nvSpPr>
          <p:spPr>
            <a:xfrm>
              <a:off x="6183157" y="5554532"/>
              <a:ext cx="1638614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47370" algn="ctr">
                <a:lnSpc>
                  <a:spcPct val="100000"/>
                </a:lnSpc>
                <a:spcBef>
                  <a:spcPts val="95"/>
                </a:spcBef>
              </a:pPr>
              <a:r>
                <a:rPr lang="zh-CN" altLang="en-US" sz="1600" b="1" spc="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企业</a:t>
              </a:r>
              <a:r>
                <a:rPr sz="1600" b="1" spc="-130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App</a:t>
              </a:r>
              <a:endParaRPr sz="1600" dirty="0"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object 30">
              <a:extLst>
                <a:ext uri="{FF2B5EF4-FFF2-40B4-BE49-F238E27FC236}">
                  <a16:creationId xmlns:a16="http://schemas.microsoft.com/office/drawing/2014/main" id="{C66EF74D-8EA9-4EE1-B424-8F36C77EC1F8}"/>
                </a:ext>
              </a:extLst>
            </p:cNvPr>
            <p:cNvSpPr/>
            <p:nvPr/>
          </p:nvSpPr>
          <p:spPr>
            <a:xfrm>
              <a:off x="6436404" y="1687309"/>
              <a:ext cx="1638614" cy="363625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object 31">
              <a:extLst>
                <a:ext uri="{FF2B5EF4-FFF2-40B4-BE49-F238E27FC236}">
                  <a16:creationId xmlns:a16="http://schemas.microsoft.com/office/drawing/2014/main" id="{97B373A2-89E6-4380-94F5-87CA8AA72B16}"/>
                </a:ext>
              </a:extLst>
            </p:cNvPr>
            <p:cNvSpPr/>
            <p:nvPr/>
          </p:nvSpPr>
          <p:spPr>
            <a:xfrm>
              <a:off x="8205141" y="1671776"/>
              <a:ext cx="1638614" cy="36362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object 32">
              <a:extLst>
                <a:ext uri="{FF2B5EF4-FFF2-40B4-BE49-F238E27FC236}">
                  <a16:creationId xmlns:a16="http://schemas.microsoft.com/office/drawing/2014/main" id="{DA4FC43A-BA7C-46DF-82B9-31D8131C5E3F}"/>
                </a:ext>
              </a:extLst>
            </p:cNvPr>
            <p:cNvSpPr txBox="1"/>
            <p:nvPr/>
          </p:nvSpPr>
          <p:spPr>
            <a:xfrm>
              <a:off x="8706630" y="5554532"/>
              <a:ext cx="635635" cy="2686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600" b="1" spc="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公众</a:t>
              </a:r>
              <a:r>
                <a:rPr sz="1600" b="1" spc="-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号</a:t>
              </a:r>
              <a:endParaRPr sz="1600" dirty="0"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object 33">
              <a:extLst>
                <a:ext uri="{FF2B5EF4-FFF2-40B4-BE49-F238E27FC236}">
                  <a16:creationId xmlns:a16="http://schemas.microsoft.com/office/drawing/2014/main" id="{8A342C3A-16B0-4CB9-A24B-1AE85B1192A9}"/>
                </a:ext>
              </a:extLst>
            </p:cNvPr>
            <p:cNvSpPr/>
            <p:nvPr/>
          </p:nvSpPr>
          <p:spPr>
            <a:xfrm>
              <a:off x="10024667" y="1671775"/>
              <a:ext cx="1693896" cy="363625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object 34">
              <a:extLst>
                <a:ext uri="{FF2B5EF4-FFF2-40B4-BE49-F238E27FC236}">
                  <a16:creationId xmlns:a16="http://schemas.microsoft.com/office/drawing/2014/main" id="{19916FD0-0E1E-4A70-98E8-73734E25770A}"/>
                </a:ext>
              </a:extLst>
            </p:cNvPr>
            <p:cNvSpPr txBox="1"/>
            <p:nvPr/>
          </p:nvSpPr>
          <p:spPr>
            <a:xfrm>
              <a:off x="10553797" y="5554532"/>
              <a:ext cx="635635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600" b="1" spc="5" dirty="0" err="1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广</a:t>
              </a:r>
              <a:r>
                <a:rPr sz="1600" b="1" spc="-5" dirty="0" err="1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告</a:t>
              </a:r>
              <a:r>
                <a:rPr lang="zh-CN" altLang="en-US" sz="1600" b="1" spc="-5" dirty="0"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charset="-122"/>
                  <a:sym typeface="Arial" panose="020B0604020202020204" pitchFamily="34" charset="0"/>
                </a:rPr>
                <a:t>位</a:t>
              </a:r>
              <a:endParaRPr sz="1600" dirty="0"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35E21E3-9D73-47AE-8978-6C460E7F85E9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5BDA0439-23BF-4FAC-A2D5-BB2FEE854706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1FCB28B5-CD62-4FFF-BDC7-001E06B85889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EFCBCACF-4946-4706-9C9B-E22853F250CE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444CBC5B-AB3A-4063-9BC5-1FA6DA3CE860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5F20EC13-7D71-4CE5-908F-B28EA882E3FB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821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3">
            <a:extLst>
              <a:ext uri="{FF2B5EF4-FFF2-40B4-BE49-F238E27FC236}">
                <a16:creationId xmlns:a16="http://schemas.microsoft.com/office/drawing/2014/main" id="{E124E799-468D-4676-A4A9-40286FD93BC4}"/>
              </a:ext>
            </a:extLst>
          </p:cNvPr>
          <p:cNvSpPr txBox="1"/>
          <p:nvPr/>
        </p:nvSpPr>
        <p:spPr>
          <a:xfrm>
            <a:off x="7650152" y="2610154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门户主站个性化配置后台</a:t>
            </a:r>
          </a:p>
        </p:txBody>
      </p:sp>
      <p:sp>
        <p:nvSpPr>
          <p:cNvPr id="90" name="圆角矩形 33">
            <a:extLst>
              <a:ext uri="{FF2B5EF4-FFF2-40B4-BE49-F238E27FC236}">
                <a16:creationId xmlns:a16="http://schemas.microsoft.com/office/drawing/2014/main" id="{602A1E47-C252-4B59-A2DF-2820CB77D702}"/>
              </a:ext>
            </a:extLst>
          </p:cNvPr>
          <p:cNvSpPr/>
          <p:nvPr/>
        </p:nvSpPr>
        <p:spPr>
          <a:xfrm>
            <a:off x="7477504" y="1875028"/>
            <a:ext cx="3505200" cy="533400"/>
          </a:xfrm>
          <a:prstGeom prst="roundRect">
            <a:avLst/>
          </a:prstGeom>
          <a:solidFill>
            <a:srgbClr val="EC6F3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pc="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门户小程序</a:t>
            </a:r>
            <a:endParaRPr lang="zh-CN" altLang="zh-CN" sz="2400" b="1" spc="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587C388-62DD-4C28-8E87-38AAE0C60F71}"/>
              </a:ext>
            </a:extLst>
          </p:cNvPr>
          <p:cNvGrpSpPr/>
          <p:nvPr/>
        </p:nvGrpSpPr>
        <p:grpSpPr>
          <a:xfrm>
            <a:off x="7477504" y="3156472"/>
            <a:ext cx="4326218" cy="2203475"/>
            <a:chOff x="8231037" y="3296172"/>
            <a:chExt cx="4531360" cy="2203475"/>
          </a:xfrm>
        </p:grpSpPr>
        <p:sp>
          <p:nvSpPr>
            <p:cNvPr id="92" name="圆角矩形 4">
              <a:extLst>
                <a:ext uri="{FF2B5EF4-FFF2-40B4-BE49-F238E27FC236}">
                  <a16:creationId xmlns:a16="http://schemas.microsoft.com/office/drawing/2014/main" id="{77170F4E-2FE2-464A-A42C-E16F1D3840FE}"/>
                </a:ext>
              </a:extLst>
            </p:cNvPr>
            <p:cNvSpPr/>
            <p:nvPr/>
          </p:nvSpPr>
          <p:spPr>
            <a:xfrm>
              <a:off x="8231037" y="3738773"/>
              <a:ext cx="3806359" cy="43307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anose="05000000000000000000" charset="0"/>
                <a:buChar char=""/>
              </a:pPr>
              <a:r>
                <a:rPr lang="zh-CN" alt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组件模板丰富，自主选择主题风格</a:t>
              </a:r>
            </a:p>
          </p:txBody>
        </p:sp>
        <p:sp>
          <p:nvSpPr>
            <p:cNvPr id="93" name="圆角矩形 6">
              <a:extLst>
                <a:ext uri="{FF2B5EF4-FFF2-40B4-BE49-F238E27FC236}">
                  <a16:creationId xmlns:a16="http://schemas.microsoft.com/office/drawing/2014/main" id="{9CFF60CB-DD43-4E72-8A9A-A16C4080DAAD}"/>
                </a:ext>
              </a:extLst>
            </p:cNvPr>
            <p:cNvSpPr/>
            <p:nvPr/>
          </p:nvSpPr>
          <p:spPr>
            <a:xfrm>
              <a:off x="8231037" y="3296172"/>
              <a:ext cx="3806359" cy="43307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anose="05000000000000000000" charset="0"/>
                <a:buChar char=""/>
              </a:pPr>
              <a:r>
                <a:rPr lang="zh-CN" alt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组件操作简易，自由拖拉拽选轻松完成</a:t>
              </a:r>
            </a:p>
          </p:txBody>
        </p:sp>
        <p:sp>
          <p:nvSpPr>
            <p:cNvPr id="94" name="圆角矩形 16">
              <a:extLst>
                <a:ext uri="{FF2B5EF4-FFF2-40B4-BE49-F238E27FC236}">
                  <a16:creationId xmlns:a16="http://schemas.microsoft.com/office/drawing/2014/main" id="{4A85A0DD-2035-46A4-933B-73DA4BF64DE0}"/>
                </a:ext>
              </a:extLst>
            </p:cNvPr>
            <p:cNvSpPr/>
            <p:nvPr/>
          </p:nvSpPr>
          <p:spPr>
            <a:xfrm>
              <a:off x="8231037" y="5066577"/>
              <a:ext cx="3889675" cy="43307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anose="05000000000000000000" charset="0"/>
                <a:buChar char=""/>
              </a:pPr>
              <a:r>
                <a:rPr lang="zh-CN" alt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大幅减少开发成本，一次接入多种变化</a:t>
              </a:r>
            </a:p>
          </p:txBody>
        </p:sp>
        <p:sp>
          <p:nvSpPr>
            <p:cNvPr id="95" name="圆角矩形 18">
              <a:extLst>
                <a:ext uri="{FF2B5EF4-FFF2-40B4-BE49-F238E27FC236}">
                  <a16:creationId xmlns:a16="http://schemas.microsoft.com/office/drawing/2014/main" id="{53412280-2B2F-49B4-B8AD-3FA7233DFF70}"/>
                </a:ext>
              </a:extLst>
            </p:cNvPr>
            <p:cNvSpPr/>
            <p:nvPr/>
          </p:nvSpPr>
          <p:spPr>
            <a:xfrm>
              <a:off x="8231037" y="4181374"/>
              <a:ext cx="3889675" cy="43307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anose="05000000000000000000" charset="0"/>
                <a:buChar char=""/>
              </a:pPr>
              <a:r>
                <a:rPr lang="zh-CN" alt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新建内容集，小程序同步更新，方便快捷</a:t>
              </a:r>
            </a:p>
          </p:txBody>
        </p:sp>
        <p:sp>
          <p:nvSpPr>
            <p:cNvPr id="97" name="圆角矩形 11">
              <a:extLst>
                <a:ext uri="{FF2B5EF4-FFF2-40B4-BE49-F238E27FC236}">
                  <a16:creationId xmlns:a16="http://schemas.microsoft.com/office/drawing/2014/main" id="{DA0435CB-2EF5-4172-8183-F6E7EE15E624}"/>
                </a:ext>
              </a:extLst>
            </p:cNvPr>
            <p:cNvSpPr/>
            <p:nvPr/>
          </p:nvSpPr>
          <p:spPr>
            <a:xfrm>
              <a:off x="8231037" y="4623975"/>
              <a:ext cx="4531360" cy="43307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anose="05000000000000000000" charset="0"/>
                <a:buChar char=""/>
              </a:pPr>
              <a:r>
                <a:rPr lang="zh-CN" alt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权限管理有序，专人审核规范门户形象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23A7F518-A3BA-4051-BF2B-34FBAB78EED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门户小程序：灵活配置企业门户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F2C376B-1101-430E-9D42-4646D0A2E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46" y="1382365"/>
            <a:ext cx="3019693" cy="47128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DB817A7-77D9-4B1F-B4AE-4E84A6772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086" y="1382365"/>
            <a:ext cx="3256445" cy="471281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9BDAD4ED-96EA-4751-9AFA-12553315DB2B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AF5ED7D-B001-4CFB-8DE9-391353F00700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1454D15-B0BC-4280-BDC5-B35E97BA367E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249DC596-5B1B-40AB-946F-62685C18C87C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572729EB-CB28-4C7E-89C4-6ACB30F3B3EF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AE199E33-FBB0-4D2A-A49C-499885F73FFF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4747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ABDFA785-3202-4F89-8357-20A887A2DB00}"/>
              </a:ext>
            </a:extLst>
          </p:cNvPr>
          <p:cNvSpPr txBox="1"/>
          <p:nvPr/>
        </p:nvSpPr>
        <p:spPr>
          <a:xfrm>
            <a:off x="1963691" y="955924"/>
            <a:ext cx="87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B0600000000000000" charset="-122"/>
                <a:sym typeface="Arial" panose="020B0604020202020204" pitchFamily="34" charset="0"/>
              </a:rPr>
              <a:t>全渠道数据捕获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CB386E1-43C7-47E2-89C3-DAD35FFAECDE}"/>
              </a:ext>
            </a:extLst>
          </p:cNvPr>
          <p:cNvSpPr/>
          <p:nvPr/>
        </p:nvSpPr>
        <p:spPr>
          <a:xfrm>
            <a:off x="1920000" y="883700"/>
            <a:ext cx="8844280" cy="1333409"/>
          </a:xfrm>
          <a:prstGeom prst="rect">
            <a:avLst/>
          </a:prstGeom>
          <a:noFill/>
          <a:ln w="28575">
            <a:solidFill>
              <a:srgbClr val="FC6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E6B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C5D9F91-EB5E-47E5-A34C-49C0E0CE2148}"/>
              </a:ext>
            </a:extLst>
          </p:cNvPr>
          <p:cNvGrpSpPr/>
          <p:nvPr/>
        </p:nvGrpSpPr>
        <p:grpSpPr>
          <a:xfrm>
            <a:off x="1230902" y="2368332"/>
            <a:ext cx="540385" cy="2729911"/>
            <a:chOff x="1696" y="3419"/>
            <a:chExt cx="851" cy="3646"/>
          </a:xfrm>
          <a:solidFill>
            <a:srgbClr val="F28558"/>
          </a:solidFill>
        </p:grpSpPr>
        <p:sp>
          <p:nvSpPr>
            <p:cNvPr id="14" name="燕尾形 51">
              <a:extLst>
                <a:ext uri="{FF2B5EF4-FFF2-40B4-BE49-F238E27FC236}">
                  <a16:creationId xmlns:a16="http://schemas.microsoft.com/office/drawing/2014/main" id="{3DC48F20-4570-4710-AF23-67FCEDBA3865}"/>
                </a:ext>
              </a:extLst>
            </p:cNvPr>
            <p:cNvSpPr/>
            <p:nvPr/>
          </p:nvSpPr>
          <p:spPr>
            <a:xfrm rot="5400000">
              <a:off x="300" y="4818"/>
              <a:ext cx="3646" cy="848"/>
            </a:xfrm>
            <a:prstGeom prst="chevron">
              <a:avLst>
                <a:gd name="adj" fmla="val 2169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DD515658-04D2-4ECC-B7E0-113E6C881101}"/>
                </a:ext>
              </a:extLst>
            </p:cNvPr>
            <p:cNvSpPr txBox="1"/>
            <p:nvPr/>
          </p:nvSpPr>
          <p:spPr>
            <a:xfrm>
              <a:off x="1696" y="4341"/>
              <a:ext cx="848" cy="156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实时监测关键数据维度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8C6BC620-F9F2-4F6C-A1D9-ED3CD26EBE0F}"/>
              </a:ext>
            </a:extLst>
          </p:cNvPr>
          <p:cNvSpPr txBox="1"/>
          <p:nvPr/>
        </p:nvSpPr>
        <p:spPr>
          <a:xfrm>
            <a:off x="1899962" y="5620546"/>
            <a:ext cx="884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C6A0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B0600000000000000" charset="-122"/>
                <a:sym typeface="Arial" panose="020B0604020202020204" pitchFamily="34" charset="0"/>
              </a:rPr>
              <a:t>交叉销售、传播战略、内容方向、风格调性、媒介组合选择、产品研发</a:t>
            </a:r>
            <a:r>
              <a:rPr lang="en-US" altLang="zh-CN" dirty="0">
                <a:solidFill>
                  <a:srgbClr val="FC6A0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B0600000000000000" charset="-122"/>
                <a:sym typeface="Arial" panose="020B0604020202020204" pitchFamily="34" charset="0"/>
              </a:rPr>
              <a:t>......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714AAD60-CE3D-49B7-8A66-B45AC6ABFF45}"/>
              </a:ext>
            </a:extLst>
          </p:cNvPr>
          <p:cNvGrpSpPr/>
          <p:nvPr/>
        </p:nvGrpSpPr>
        <p:grpSpPr>
          <a:xfrm>
            <a:off x="1920000" y="2502336"/>
            <a:ext cx="1485265" cy="2454440"/>
            <a:chOff x="3023" y="3004"/>
            <a:chExt cx="2339" cy="3647"/>
          </a:xfrm>
          <a:solidFill>
            <a:srgbClr val="FC6A01"/>
          </a:solidFill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98E0424E-D66E-4C7E-83F7-A7BBD87467A1}"/>
                </a:ext>
              </a:extLst>
            </p:cNvPr>
            <p:cNvSpPr/>
            <p:nvPr/>
          </p:nvSpPr>
          <p:spPr>
            <a:xfrm>
              <a:off x="3023" y="3004"/>
              <a:ext cx="2339" cy="3647"/>
            </a:xfrm>
            <a:prstGeom prst="rect">
              <a:avLst/>
            </a:prstGeom>
            <a:solidFill>
              <a:srgbClr val="F28558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CD01784E-C3C3-4A18-856D-119B1E77CFE8}"/>
                </a:ext>
              </a:extLst>
            </p:cNvPr>
            <p:cNvSpPr txBox="1"/>
            <p:nvPr/>
          </p:nvSpPr>
          <p:spPr>
            <a:xfrm>
              <a:off x="3052" y="3071"/>
              <a:ext cx="2272" cy="2981"/>
            </a:xfrm>
            <a:prstGeom prst="rect">
              <a:avLst/>
            </a:prstGeom>
            <a:solidFill>
              <a:srgbClr val="F28558"/>
            </a:solidFill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活动数据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fontAlgn="auto"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浏览量、转发量、表单提交量、新受众比、漏斗转换效果、活动走势图地域浏览量、高峰时段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11196AD7-09F7-438E-866D-C20F1EA774E2}"/>
              </a:ext>
            </a:extLst>
          </p:cNvPr>
          <p:cNvSpPr/>
          <p:nvPr/>
        </p:nvSpPr>
        <p:spPr>
          <a:xfrm>
            <a:off x="3506275" y="2499865"/>
            <a:ext cx="2219325" cy="2454440"/>
          </a:xfrm>
          <a:prstGeom prst="rect">
            <a:avLst/>
          </a:prstGeom>
          <a:solidFill>
            <a:srgbClr val="F2855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8EA05CBE-9146-4A47-834D-9E90BE91F242}"/>
              </a:ext>
            </a:extLst>
          </p:cNvPr>
          <p:cNvGrpSpPr/>
          <p:nvPr/>
        </p:nvGrpSpPr>
        <p:grpSpPr>
          <a:xfrm>
            <a:off x="5826610" y="2499866"/>
            <a:ext cx="3200310" cy="2454439"/>
            <a:chOff x="9269" y="3004"/>
            <a:chExt cx="4942" cy="3648"/>
          </a:xfrm>
          <a:solidFill>
            <a:srgbClr val="F28558"/>
          </a:solidFill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32AD165-B44C-4381-8A2C-90AEB80EF94E}"/>
                </a:ext>
              </a:extLst>
            </p:cNvPr>
            <p:cNvSpPr/>
            <p:nvPr/>
          </p:nvSpPr>
          <p:spPr>
            <a:xfrm>
              <a:off x="9269" y="3004"/>
              <a:ext cx="4942" cy="3648"/>
            </a:xfrm>
            <a:prstGeom prst="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01248A2-D7E1-432A-A39A-AE9BBEC96F17}"/>
                </a:ext>
              </a:extLst>
            </p:cNvPr>
            <p:cNvSpPr txBox="1"/>
            <p:nvPr/>
          </p:nvSpPr>
          <p:spPr>
            <a:xfrm>
              <a:off x="9284" y="3075"/>
              <a:ext cx="4927" cy="3374"/>
            </a:xfrm>
            <a:prstGeom prst="rect">
              <a:avLst/>
            </a:prstGeom>
            <a:grp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受众数据</a:t>
              </a:r>
              <a:endPara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endParaRPr>
            </a:p>
            <a:p>
              <a:pPr marL="171450" indent="-171450" fontAlgn="auto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个人属性数据</a:t>
              </a:r>
              <a:b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性别、地理位置、昵称、头像、</a:t>
              </a:r>
              <a:r>
                <a:rPr lang="en-US" altLang="zh-CN" sz="12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openid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endParaRPr>
            </a:p>
            <a:p>
              <a:pPr marL="171450" indent="-171450" fontAlgn="auto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媒介接触情况</a:t>
              </a:r>
              <a:b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设备、操作系统、网络终端类型、接触时段</a:t>
              </a:r>
            </a:p>
            <a:p>
              <a:pPr marL="171450" indent="-171450" fontAlgn="auto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H5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行为数据</a:t>
              </a:r>
              <a:b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打开、按钮点击、翻页、分享、浏览时间</a:t>
              </a:r>
            </a:p>
            <a:p>
              <a:pPr marL="171450" indent="-171450" fontAlgn="auto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社交影响力</a:t>
              </a:r>
              <a:b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关键传播访客、传播访客列表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3F4E5794-A42E-4DE9-BC91-EB0AC84D80F1}"/>
              </a:ext>
            </a:extLst>
          </p:cNvPr>
          <p:cNvGrpSpPr/>
          <p:nvPr/>
        </p:nvGrpSpPr>
        <p:grpSpPr>
          <a:xfrm>
            <a:off x="9169160" y="2478468"/>
            <a:ext cx="1612900" cy="2475837"/>
            <a:chOff x="14411" y="3003"/>
            <a:chExt cx="2540" cy="3648"/>
          </a:xfrm>
          <a:solidFill>
            <a:srgbClr val="F28558"/>
          </a:solidFill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AF421E9A-9113-4B41-902E-7A59BD57B618}"/>
                </a:ext>
              </a:extLst>
            </p:cNvPr>
            <p:cNvSpPr/>
            <p:nvPr/>
          </p:nvSpPr>
          <p:spPr>
            <a:xfrm>
              <a:off x="14411" y="3003"/>
              <a:ext cx="2540" cy="3648"/>
            </a:xfrm>
            <a:prstGeom prst="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1240FC2C-5139-413A-B148-30AEC23205C8}"/>
                </a:ext>
              </a:extLst>
            </p:cNvPr>
            <p:cNvSpPr txBox="1"/>
            <p:nvPr/>
          </p:nvSpPr>
          <p:spPr>
            <a:xfrm>
              <a:off x="14442" y="3087"/>
              <a:ext cx="2448" cy="3307"/>
            </a:xfrm>
            <a:prstGeom prst="rect">
              <a:avLst/>
            </a:prstGeom>
            <a:grp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插件数据</a:t>
              </a:r>
              <a:endParaRPr lang="zh-CN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中奖用户</a:t>
              </a:r>
              <a:r>
                <a:rPr 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个人手机号码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中奖用户对应的中奖奖品</a:t>
              </a: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ID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互动玩法相关数据，如组队数据、助力用户等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7D7BEDFC-8D97-4265-A088-CB04B0B43F15}"/>
              </a:ext>
            </a:extLst>
          </p:cNvPr>
          <p:cNvSpPr txBox="1"/>
          <p:nvPr/>
        </p:nvSpPr>
        <p:spPr>
          <a:xfrm>
            <a:off x="8123807" y="1854667"/>
            <a:ext cx="697627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线下网点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FCB1BDB-71B6-4959-91FD-DB6FD7D5CBDE}"/>
              </a:ext>
            </a:extLst>
          </p:cNvPr>
          <p:cNvSpPr txBox="1"/>
          <p:nvPr/>
        </p:nvSpPr>
        <p:spPr>
          <a:xfrm>
            <a:off x="3384943" y="1897526"/>
            <a:ext cx="1265090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行内</a:t>
            </a:r>
            <a:r>
              <a:rPr lang="zh-CN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员工</a:t>
            </a:r>
            <a:r>
              <a:rPr lang="en-US" altLang="zh-CN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/</a:t>
            </a:r>
            <a:r>
              <a:rPr lang="zh-CN" altLang="en-US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推广代理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7BC92264-2DBF-4407-87A5-6A11FE231E78}"/>
              </a:ext>
            </a:extLst>
          </p:cNvPr>
          <p:cNvGrpSpPr/>
          <p:nvPr/>
        </p:nvGrpSpPr>
        <p:grpSpPr>
          <a:xfrm>
            <a:off x="3310714" y="1677330"/>
            <a:ext cx="314325" cy="53340"/>
            <a:chOff x="4866" y="2023"/>
            <a:chExt cx="495" cy="84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63F06171-797E-45AA-8E6D-30C91DC41DBD}"/>
                </a:ext>
              </a:extLst>
            </p:cNvPr>
            <p:cNvSpPr/>
            <p:nvPr/>
          </p:nvSpPr>
          <p:spPr>
            <a:xfrm>
              <a:off x="5277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AA08CC21-0FE6-4DD0-80C1-8C079481829C}"/>
                </a:ext>
              </a:extLst>
            </p:cNvPr>
            <p:cNvSpPr/>
            <p:nvPr/>
          </p:nvSpPr>
          <p:spPr>
            <a:xfrm>
              <a:off x="5072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878B3705-5211-4914-AA59-B125E1E0861F}"/>
                </a:ext>
              </a:extLst>
            </p:cNvPr>
            <p:cNvSpPr/>
            <p:nvPr/>
          </p:nvSpPr>
          <p:spPr>
            <a:xfrm>
              <a:off x="4866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7E4E2669-8E54-42EC-89F1-F8E1EE9E20EA}"/>
              </a:ext>
            </a:extLst>
          </p:cNvPr>
          <p:cNvGrpSpPr/>
          <p:nvPr/>
        </p:nvGrpSpPr>
        <p:grpSpPr>
          <a:xfrm>
            <a:off x="8892232" y="1640353"/>
            <a:ext cx="314325" cy="53340"/>
            <a:chOff x="4866" y="2023"/>
            <a:chExt cx="495" cy="84"/>
          </a:xfrm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E2E44290-E3B4-42C8-A9B9-1C0BF5FBDE00}"/>
                </a:ext>
              </a:extLst>
            </p:cNvPr>
            <p:cNvSpPr/>
            <p:nvPr/>
          </p:nvSpPr>
          <p:spPr>
            <a:xfrm>
              <a:off x="5277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7CE1875A-F245-4613-B9DB-86D3CE555709}"/>
                </a:ext>
              </a:extLst>
            </p:cNvPr>
            <p:cNvSpPr/>
            <p:nvPr/>
          </p:nvSpPr>
          <p:spPr>
            <a:xfrm>
              <a:off x="5072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66BB367C-B171-4BDF-AAF2-13EBC0474F31}"/>
                </a:ext>
              </a:extLst>
            </p:cNvPr>
            <p:cNvSpPr/>
            <p:nvPr/>
          </p:nvSpPr>
          <p:spPr>
            <a:xfrm>
              <a:off x="4866" y="2023"/>
              <a:ext cx="85" cy="85"/>
            </a:xfrm>
            <a:prstGeom prst="ellipse">
              <a:avLst/>
            </a:prstGeom>
            <a:solidFill>
              <a:srgbClr val="8A8A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0BCA0554-2344-461F-85BB-DA309502ED30}"/>
              </a:ext>
            </a:extLst>
          </p:cNvPr>
          <p:cNvGrpSpPr/>
          <p:nvPr/>
        </p:nvGrpSpPr>
        <p:grpSpPr>
          <a:xfrm>
            <a:off x="1239882" y="876623"/>
            <a:ext cx="538480" cy="1492657"/>
            <a:chOff x="1698" y="1729"/>
            <a:chExt cx="848" cy="1577"/>
          </a:xfrm>
          <a:solidFill>
            <a:srgbClr val="F28558"/>
          </a:solidFill>
        </p:grpSpPr>
        <p:sp>
          <p:nvSpPr>
            <p:cNvPr id="44" name="五边形 52">
              <a:extLst>
                <a:ext uri="{FF2B5EF4-FFF2-40B4-BE49-F238E27FC236}">
                  <a16:creationId xmlns:a16="http://schemas.microsoft.com/office/drawing/2014/main" id="{86345D99-49E0-4BD7-A468-D7AB777EE93D}"/>
                </a:ext>
              </a:extLst>
            </p:cNvPr>
            <p:cNvSpPr/>
            <p:nvPr/>
          </p:nvSpPr>
          <p:spPr>
            <a:xfrm rot="5400000" flipV="1">
              <a:off x="1334" y="2094"/>
              <a:ext cx="1577" cy="847"/>
            </a:xfrm>
            <a:prstGeom prst="homePlate">
              <a:avLst>
                <a:gd name="adj" fmla="val 194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A43A9DFE-2F1B-4CB2-BAC9-EEDFA1DC70AF}"/>
                </a:ext>
              </a:extLst>
            </p:cNvPr>
            <p:cNvSpPr txBox="1"/>
            <p:nvPr/>
          </p:nvSpPr>
          <p:spPr>
            <a:xfrm>
              <a:off x="1698" y="2049"/>
              <a:ext cx="848" cy="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渠道</a:t>
              </a:r>
            </a:p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埋点</a:t>
              </a: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4B5251D4-00DC-4F63-B6B3-2AE799BEB831}"/>
              </a:ext>
            </a:extLst>
          </p:cNvPr>
          <p:cNvSpPr txBox="1"/>
          <p:nvPr/>
        </p:nvSpPr>
        <p:spPr>
          <a:xfrm>
            <a:off x="5538380" y="1871883"/>
            <a:ext cx="825867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000" dirty="0">
                <a:solidFill>
                  <a:srgbClr val="FE6B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Normal" panose="020B0400000000000000" charset="-122"/>
                <a:sym typeface="Arial" panose="020B0604020202020204" pitchFamily="34" charset="0"/>
              </a:rPr>
              <a:t>微信群分享</a:t>
            </a:r>
          </a:p>
        </p:txBody>
      </p:sp>
      <p:sp>
        <p:nvSpPr>
          <p:cNvPr id="47" name="Freeform 47">
            <a:extLst>
              <a:ext uri="{FF2B5EF4-FFF2-40B4-BE49-F238E27FC236}">
                <a16:creationId xmlns:a16="http://schemas.microsoft.com/office/drawing/2014/main" id="{A5FC58E2-96D5-4C65-9B82-D8B3037D6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908" y="1507200"/>
            <a:ext cx="421161" cy="369403"/>
          </a:xfrm>
          <a:custGeom>
            <a:avLst/>
            <a:gdLst>
              <a:gd name="T0" fmla="*/ 594834 w 498"/>
              <a:gd name="T1" fmla="*/ 520986 h 435"/>
              <a:gd name="T2" fmla="*/ 594834 w 498"/>
              <a:gd name="T3" fmla="*/ 520986 h 435"/>
              <a:gd name="T4" fmla="*/ 582866 w 498"/>
              <a:gd name="T5" fmla="*/ 393740 h 435"/>
              <a:gd name="T6" fmla="*/ 508661 w 498"/>
              <a:gd name="T7" fmla="*/ 351725 h 435"/>
              <a:gd name="T8" fmla="*/ 445228 w 498"/>
              <a:gd name="T9" fmla="*/ 277299 h 435"/>
              <a:gd name="T10" fmla="*/ 466771 w 498"/>
              <a:gd name="T11" fmla="*/ 235284 h 435"/>
              <a:gd name="T12" fmla="*/ 488315 w 498"/>
              <a:gd name="T13" fmla="*/ 190868 h 435"/>
              <a:gd name="T14" fmla="*/ 477543 w 498"/>
              <a:gd name="T15" fmla="*/ 181265 h 435"/>
              <a:gd name="T16" fmla="*/ 488315 w 498"/>
              <a:gd name="T17" fmla="*/ 138049 h 435"/>
              <a:gd name="T18" fmla="*/ 414110 w 498"/>
              <a:gd name="T19" fmla="*/ 74427 h 435"/>
              <a:gd name="T20" fmla="*/ 339905 w 498"/>
              <a:gd name="T21" fmla="*/ 138049 h 435"/>
              <a:gd name="T22" fmla="*/ 350677 w 498"/>
              <a:gd name="T23" fmla="*/ 181265 h 435"/>
              <a:gd name="T24" fmla="*/ 339905 w 498"/>
              <a:gd name="T25" fmla="*/ 190868 h 435"/>
              <a:gd name="T26" fmla="*/ 361449 w 498"/>
              <a:gd name="T27" fmla="*/ 235284 h 435"/>
              <a:gd name="T28" fmla="*/ 372220 w 498"/>
              <a:gd name="T29" fmla="*/ 277299 h 435"/>
              <a:gd name="T30" fmla="*/ 350677 w 498"/>
              <a:gd name="T31" fmla="*/ 330118 h 435"/>
              <a:gd name="T32" fmla="*/ 456000 w 498"/>
              <a:gd name="T33" fmla="*/ 436956 h 435"/>
              <a:gd name="T34" fmla="*/ 456000 w 498"/>
              <a:gd name="T35" fmla="*/ 520986 h 435"/>
              <a:gd name="T36" fmla="*/ 594834 w 498"/>
              <a:gd name="T37" fmla="*/ 520986 h 435"/>
              <a:gd name="T38" fmla="*/ 308787 w 498"/>
              <a:gd name="T39" fmla="*/ 362529 h 435"/>
              <a:gd name="T40" fmla="*/ 308787 w 498"/>
              <a:gd name="T41" fmla="*/ 362529 h 435"/>
              <a:gd name="T42" fmla="*/ 223811 w 498"/>
              <a:gd name="T43" fmla="*/ 277299 h 435"/>
              <a:gd name="T44" fmla="*/ 254929 w 498"/>
              <a:gd name="T45" fmla="*/ 201672 h 435"/>
              <a:gd name="T46" fmla="*/ 276472 w 498"/>
              <a:gd name="T47" fmla="*/ 159657 h 435"/>
              <a:gd name="T48" fmla="*/ 265701 w 498"/>
              <a:gd name="T49" fmla="*/ 138049 h 435"/>
              <a:gd name="T50" fmla="*/ 276472 w 498"/>
              <a:gd name="T51" fmla="*/ 85230 h 435"/>
              <a:gd name="T52" fmla="*/ 180724 w 498"/>
              <a:gd name="T53" fmla="*/ 0 h 435"/>
              <a:gd name="T54" fmla="*/ 84976 w 498"/>
              <a:gd name="T55" fmla="*/ 85230 h 435"/>
              <a:gd name="T56" fmla="*/ 84976 w 498"/>
              <a:gd name="T57" fmla="*/ 138049 h 435"/>
              <a:gd name="T58" fmla="*/ 84976 w 498"/>
              <a:gd name="T59" fmla="*/ 159657 h 435"/>
              <a:gd name="T60" fmla="*/ 106520 w 498"/>
              <a:gd name="T61" fmla="*/ 201672 h 435"/>
              <a:gd name="T62" fmla="*/ 128063 w 498"/>
              <a:gd name="T63" fmla="*/ 277299 h 435"/>
              <a:gd name="T64" fmla="*/ 53858 w 498"/>
              <a:gd name="T65" fmla="*/ 362529 h 435"/>
              <a:gd name="T66" fmla="*/ 0 w 498"/>
              <a:gd name="T67" fmla="*/ 415348 h 435"/>
              <a:gd name="T68" fmla="*/ 0 w 498"/>
              <a:gd name="T69" fmla="*/ 520986 h 435"/>
              <a:gd name="T70" fmla="*/ 414110 w 498"/>
              <a:gd name="T71" fmla="*/ 520986 h 435"/>
              <a:gd name="T72" fmla="*/ 414110 w 498"/>
              <a:gd name="T73" fmla="*/ 436956 h 435"/>
              <a:gd name="T74" fmla="*/ 308787 w 498"/>
              <a:gd name="T75" fmla="*/ 362529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E6B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re-symbol_74187">
            <a:extLst>
              <a:ext uri="{FF2B5EF4-FFF2-40B4-BE49-F238E27FC236}">
                <a16:creationId xmlns:a16="http://schemas.microsoft.com/office/drawing/2014/main" id="{CD4B9DB3-BA90-47BB-94BB-75989ACD2317}"/>
              </a:ext>
            </a:extLst>
          </p:cNvPr>
          <p:cNvSpPr>
            <a:spLocks noChangeAspect="1"/>
          </p:cNvSpPr>
          <p:nvPr/>
        </p:nvSpPr>
        <p:spPr bwMode="auto">
          <a:xfrm>
            <a:off x="5724077" y="1493326"/>
            <a:ext cx="370877" cy="388200"/>
          </a:xfrm>
          <a:custGeom>
            <a:avLst/>
            <a:gdLst>
              <a:gd name="T0" fmla="*/ 3991 w 5053"/>
              <a:gd name="T1" fmla="*/ 3172 h 5297"/>
              <a:gd name="T2" fmla="*/ 3367 w 5053"/>
              <a:gd name="T3" fmla="*/ 3376 h 5297"/>
              <a:gd name="T4" fmla="*/ 3328 w 5053"/>
              <a:gd name="T5" fmla="*/ 3404 h 5297"/>
              <a:gd name="T6" fmla="*/ 2124 w 5053"/>
              <a:gd name="T7" fmla="*/ 2701 h 5297"/>
              <a:gd name="T8" fmla="*/ 2127 w 5053"/>
              <a:gd name="T9" fmla="*/ 2640 h 5297"/>
              <a:gd name="T10" fmla="*/ 2124 w 5053"/>
              <a:gd name="T11" fmla="*/ 2580 h 5297"/>
              <a:gd name="T12" fmla="*/ 3316 w 5053"/>
              <a:gd name="T13" fmla="*/ 1884 h 5297"/>
              <a:gd name="T14" fmla="*/ 3355 w 5053"/>
              <a:gd name="T15" fmla="*/ 1913 h 5297"/>
              <a:gd name="T16" fmla="*/ 3991 w 5053"/>
              <a:gd name="T17" fmla="*/ 2125 h 5297"/>
              <a:gd name="T18" fmla="*/ 5053 w 5053"/>
              <a:gd name="T19" fmla="*/ 1062 h 5297"/>
              <a:gd name="T20" fmla="*/ 3991 w 5053"/>
              <a:gd name="T21" fmla="*/ 0 h 5297"/>
              <a:gd name="T22" fmla="*/ 2928 w 5053"/>
              <a:gd name="T23" fmla="*/ 1062 h 5297"/>
              <a:gd name="T24" fmla="*/ 2933 w 5053"/>
              <a:gd name="T25" fmla="*/ 1161 h 5297"/>
              <a:gd name="T26" fmla="*/ 2937 w 5053"/>
              <a:gd name="T27" fmla="*/ 1207 h 5297"/>
              <a:gd name="T28" fmla="*/ 1798 w 5053"/>
              <a:gd name="T29" fmla="*/ 1873 h 5297"/>
              <a:gd name="T30" fmla="*/ 1758 w 5053"/>
              <a:gd name="T31" fmla="*/ 1838 h 5297"/>
              <a:gd name="T32" fmla="*/ 1062 w 5053"/>
              <a:gd name="T33" fmla="*/ 1578 h 5297"/>
              <a:gd name="T34" fmla="*/ 0 w 5053"/>
              <a:gd name="T35" fmla="*/ 2640 h 5297"/>
              <a:gd name="T36" fmla="*/ 1062 w 5053"/>
              <a:gd name="T37" fmla="*/ 3703 h 5297"/>
              <a:gd name="T38" fmla="*/ 1758 w 5053"/>
              <a:gd name="T39" fmla="*/ 3443 h 5297"/>
              <a:gd name="T40" fmla="*/ 1797 w 5053"/>
              <a:gd name="T41" fmla="*/ 3408 h 5297"/>
              <a:gd name="T42" fmla="*/ 2939 w 5053"/>
              <a:gd name="T43" fmla="*/ 4075 h 5297"/>
              <a:gd name="T44" fmla="*/ 2934 w 5053"/>
              <a:gd name="T45" fmla="*/ 4122 h 5297"/>
              <a:gd name="T46" fmla="*/ 2928 w 5053"/>
              <a:gd name="T47" fmla="*/ 4235 h 5297"/>
              <a:gd name="T48" fmla="*/ 3991 w 5053"/>
              <a:gd name="T49" fmla="*/ 5297 h 5297"/>
              <a:gd name="T50" fmla="*/ 5053 w 5053"/>
              <a:gd name="T51" fmla="*/ 4235 h 5297"/>
              <a:gd name="T52" fmla="*/ 3991 w 5053"/>
              <a:gd name="T53" fmla="*/ 3172 h 5297"/>
              <a:gd name="T54" fmla="*/ 3991 w 5053"/>
              <a:gd name="T55" fmla="*/ 589 h 5297"/>
              <a:gd name="T56" fmla="*/ 4464 w 5053"/>
              <a:gd name="T57" fmla="*/ 1062 h 5297"/>
              <a:gd name="T58" fmla="*/ 3991 w 5053"/>
              <a:gd name="T59" fmla="*/ 1536 h 5297"/>
              <a:gd name="T60" fmla="*/ 3517 w 5053"/>
              <a:gd name="T61" fmla="*/ 1062 h 5297"/>
              <a:gd name="T62" fmla="*/ 3991 w 5053"/>
              <a:gd name="T63" fmla="*/ 589 h 5297"/>
              <a:gd name="T64" fmla="*/ 1063 w 5053"/>
              <a:gd name="T65" fmla="*/ 3114 h 5297"/>
              <a:gd name="T66" fmla="*/ 589 w 5053"/>
              <a:gd name="T67" fmla="*/ 2640 h 5297"/>
              <a:gd name="T68" fmla="*/ 1063 w 5053"/>
              <a:gd name="T69" fmla="*/ 2167 h 5297"/>
              <a:gd name="T70" fmla="*/ 1536 w 5053"/>
              <a:gd name="T71" fmla="*/ 2640 h 5297"/>
              <a:gd name="T72" fmla="*/ 1063 w 5053"/>
              <a:gd name="T73" fmla="*/ 3114 h 5297"/>
              <a:gd name="T74" fmla="*/ 3991 w 5053"/>
              <a:gd name="T75" fmla="*/ 4708 h 5297"/>
              <a:gd name="T76" fmla="*/ 3517 w 5053"/>
              <a:gd name="T77" fmla="*/ 4235 h 5297"/>
              <a:gd name="T78" fmla="*/ 3991 w 5053"/>
              <a:gd name="T79" fmla="*/ 3761 h 5297"/>
              <a:gd name="T80" fmla="*/ 4464 w 5053"/>
              <a:gd name="T81" fmla="*/ 4235 h 5297"/>
              <a:gd name="T82" fmla="*/ 3991 w 5053"/>
              <a:gd name="T83" fmla="*/ 4708 h 5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053" h="5297">
                <a:moveTo>
                  <a:pt x="3991" y="3172"/>
                </a:moveTo>
                <a:cubicBezTo>
                  <a:pt x="3765" y="3172"/>
                  <a:pt x="3549" y="3243"/>
                  <a:pt x="3367" y="3376"/>
                </a:cubicBezTo>
                <a:lnTo>
                  <a:pt x="3328" y="3404"/>
                </a:lnTo>
                <a:lnTo>
                  <a:pt x="2124" y="2701"/>
                </a:lnTo>
                <a:cubicBezTo>
                  <a:pt x="2124" y="2701"/>
                  <a:pt x="2127" y="2679"/>
                  <a:pt x="2127" y="2640"/>
                </a:cubicBezTo>
                <a:cubicBezTo>
                  <a:pt x="2127" y="2602"/>
                  <a:pt x="2124" y="2580"/>
                  <a:pt x="2124" y="2580"/>
                </a:cubicBezTo>
                <a:lnTo>
                  <a:pt x="3316" y="1884"/>
                </a:lnTo>
                <a:lnTo>
                  <a:pt x="3355" y="1913"/>
                </a:lnTo>
                <a:cubicBezTo>
                  <a:pt x="3540" y="2052"/>
                  <a:pt x="3760" y="2125"/>
                  <a:pt x="3991" y="2125"/>
                </a:cubicBezTo>
                <a:cubicBezTo>
                  <a:pt x="4577" y="2125"/>
                  <a:pt x="5053" y="1648"/>
                  <a:pt x="5053" y="1062"/>
                </a:cubicBezTo>
                <a:cubicBezTo>
                  <a:pt x="5053" y="477"/>
                  <a:pt x="4577" y="0"/>
                  <a:pt x="3991" y="0"/>
                </a:cubicBezTo>
                <a:cubicBezTo>
                  <a:pt x="3405" y="0"/>
                  <a:pt x="2928" y="477"/>
                  <a:pt x="2928" y="1062"/>
                </a:cubicBezTo>
                <a:cubicBezTo>
                  <a:pt x="2928" y="1094"/>
                  <a:pt x="2930" y="1126"/>
                  <a:pt x="2933" y="1161"/>
                </a:cubicBezTo>
                <a:lnTo>
                  <a:pt x="2937" y="1207"/>
                </a:lnTo>
                <a:lnTo>
                  <a:pt x="1798" y="1873"/>
                </a:lnTo>
                <a:lnTo>
                  <a:pt x="1758" y="1838"/>
                </a:lnTo>
                <a:cubicBezTo>
                  <a:pt x="1564" y="1670"/>
                  <a:pt x="1318" y="1578"/>
                  <a:pt x="1062" y="1578"/>
                </a:cubicBezTo>
                <a:cubicBezTo>
                  <a:pt x="477" y="1578"/>
                  <a:pt x="0" y="2055"/>
                  <a:pt x="0" y="2640"/>
                </a:cubicBezTo>
                <a:cubicBezTo>
                  <a:pt x="0" y="3226"/>
                  <a:pt x="477" y="3703"/>
                  <a:pt x="1062" y="3703"/>
                </a:cubicBezTo>
                <a:cubicBezTo>
                  <a:pt x="1318" y="3703"/>
                  <a:pt x="1564" y="3611"/>
                  <a:pt x="1758" y="3443"/>
                </a:cubicBezTo>
                <a:lnTo>
                  <a:pt x="1797" y="3408"/>
                </a:lnTo>
                <a:lnTo>
                  <a:pt x="2939" y="4075"/>
                </a:lnTo>
                <a:lnTo>
                  <a:pt x="2934" y="4122"/>
                </a:lnTo>
                <a:cubicBezTo>
                  <a:pt x="2930" y="4160"/>
                  <a:pt x="2928" y="4198"/>
                  <a:pt x="2928" y="4235"/>
                </a:cubicBezTo>
                <a:cubicBezTo>
                  <a:pt x="2928" y="4821"/>
                  <a:pt x="3405" y="5297"/>
                  <a:pt x="3991" y="5297"/>
                </a:cubicBezTo>
                <a:cubicBezTo>
                  <a:pt x="4577" y="5297"/>
                  <a:pt x="5053" y="4821"/>
                  <a:pt x="5053" y="4235"/>
                </a:cubicBezTo>
                <a:cubicBezTo>
                  <a:pt x="5053" y="3649"/>
                  <a:pt x="4577" y="3172"/>
                  <a:pt x="3991" y="3172"/>
                </a:cubicBezTo>
                <a:close/>
                <a:moveTo>
                  <a:pt x="3991" y="589"/>
                </a:moveTo>
                <a:cubicBezTo>
                  <a:pt x="4252" y="589"/>
                  <a:pt x="4464" y="801"/>
                  <a:pt x="4464" y="1062"/>
                </a:cubicBezTo>
                <a:cubicBezTo>
                  <a:pt x="4464" y="1323"/>
                  <a:pt x="4252" y="1536"/>
                  <a:pt x="3991" y="1536"/>
                </a:cubicBezTo>
                <a:cubicBezTo>
                  <a:pt x="3730" y="1536"/>
                  <a:pt x="3517" y="1323"/>
                  <a:pt x="3517" y="1062"/>
                </a:cubicBezTo>
                <a:cubicBezTo>
                  <a:pt x="3517" y="801"/>
                  <a:pt x="3730" y="589"/>
                  <a:pt x="3991" y="589"/>
                </a:cubicBezTo>
                <a:close/>
                <a:moveTo>
                  <a:pt x="1063" y="3114"/>
                </a:moveTo>
                <a:cubicBezTo>
                  <a:pt x="802" y="3114"/>
                  <a:pt x="589" y="2901"/>
                  <a:pt x="589" y="2640"/>
                </a:cubicBezTo>
                <a:cubicBezTo>
                  <a:pt x="589" y="2380"/>
                  <a:pt x="802" y="2167"/>
                  <a:pt x="1063" y="2167"/>
                </a:cubicBezTo>
                <a:cubicBezTo>
                  <a:pt x="1324" y="2167"/>
                  <a:pt x="1536" y="2380"/>
                  <a:pt x="1536" y="2640"/>
                </a:cubicBezTo>
                <a:cubicBezTo>
                  <a:pt x="1536" y="2901"/>
                  <a:pt x="1324" y="3114"/>
                  <a:pt x="1063" y="3114"/>
                </a:cubicBezTo>
                <a:close/>
                <a:moveTo>
                  <a:pt x="3991" y="4708"/>
                </a:moveTo>
                <a:cubicBezTo>
                  <a:pt x="3730" y="4708"/>
                  <a:pt x="3517" y="4496"/>
                  <a:pt x="3517" y="4235"/>
                </a:cubicBezTo>
                <a:cubicBezTo>
                  <a:pt x="3517" y="3974"/>
                  <a:pt x="3730" y="3761"/>
                  <a:pt x="3991" y="3761"/>
                </a:cubicBezTo>
                <a:cubicBezTo>
                  <a:pt x="4252" y="3761"/>
                  <a:pt x="4464" y="3974"/>
                  <a:pt x="4464" y="4235"/>
                </a:cubicBezTo>
                <a:cubicBezTo>
                  <a:pt x="4464" y="4496"/>
                  <a:pt x="4252" y="4708"/>
                  <a:pt x="3991" y="4708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FE6B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76220FE4-F66A-44E8-ACE2-E4437070C875}"/>
              </a:ext>
            </a:extLst>
          </p:cNvPr>
          <p:cNvGrpSpPr/>
          <p:nvPr/>
        </p:nvGrpSpPr>
        <p:grpSpPr>
          <a:xfrm>
            <a:off x="6275718" y="1498619"/>
            <a:ext cx="1082348" cy="614266"/>
            <a:chOff x="6191828" y="1739919"/>
            <a:chExt cx="1082348" cy="614266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A33DDB-4CAD-409D-942E-4DB068DEA423}"/>
                </a:ext>
              </a:extLst>
            </p:cNvPr>
            <p:cNvSpPr txBox="1"/>
            <p:nvPr/>
          </p:nvSpPr>
          <p:spPr>
            <a:xfrm>
              <a:off x="6191828" y="2107964"/>
              <a:ext cx="1082348" cy="2462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FE6B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银行公众号</a:t>
              </a:r>
            </a:p>
          </p:txBody>
        </p:sp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E21F05AC-0B29-42CA-BC67-3A75908B0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8356" y="1739919"/>
              <a:ext cx="421999" cy="346241"/>
            </a:xfrm>
            <a:prstGeom prst="rect">
              <a:avLst/>
            </a:prstGeom>
          </p:spPr>
        </p:pic>
      </p:grpSp>
      <p:sp>
        <p:nvSpPr>
          <p:cNvPr id="55" name="bank_285688">
            <a:extLst>
              <a:ext uri="{FF2B5EF4-FFF2-40B4-BE49-F238E27FC236}">
                <a16:creationId xmlns:a16="http://schemas.microsoft.com/office/drawing/2014/main" id="{ABCDF9B5-D659-4DF5-947F-B0CBAC49B8E3}"/>
              </a:ext>
            </a:extLst>
          </p:cNvPr>
          <p:cNvSpPr>
            <a:spLocks noChangeAspect="1"/>
          </p:cNvSpPr>
          <p:nvPr/>
        </p:nvSpPr>
        <p:spPr bwMode="auto">
          <a:xfrm>
            <a:off x="8270162" y="1475528"/>
            <a:ext cx="392915" cy="369332"/>
          </a:xfrm>
          <a:custGeom>
            <a:avLst/>
            <a:gdLst>
              <a:gd name="T0" fmla="*/ 6829 w 6855"/>
              <a:gd name="T1" fmla="*/ 6080 h 6453"/>
              <a:gd name="T2" fmla="*/ 6439 w 6855"/>
              <a:gd name="T3" fmla="*/ 4714 h 6453"/>
              <a:gd name="T4" fmla="*/ 6158 w 6855"/>
              <a:gd name="T5" fmla="*/ 4502 h 6453"/>
              <a:gd name="T6" fmla="*/ 5865 w 6855"/>
              <a:gd name="T7" fmla="*/ 4502 h 6453"/>
              <a:gd name="T8" fmla="*/ 5865 w 6855"/>
              <a:gd name="T9" fmla="*/ 2552 h 6453"/>
              <a:gd name="T10" fmla="*/ 6353 w 6855"/>
              <a:gd name="T11" fmla="*/ 2552 h 6453"/>
              <a:gd name="T12" fmla="*/ 6633 w 6855"/>
              <a:gd name="T13" fmla="*/ 2344 h 6453"/>
              <a:gd name="T14" fmla="*/ 6515 w 6855"/>
              <a:gd name="T15" fmla="*/ 2016 h 6453"/>
              <a:gd name="T16" fmla="*/ 3590 w 6855"/>
              <a:gd name="T17" fmla="*/ 65 h 6453"/>
              <a:gd name="T18" fmla="*/ 3265 w 6855"/>
              <a:gd name="T19" fmla="*/ 65 h 6453"/>
              <a:gd name="T20" fmla="*/ 339 w 6855"/>
              <a:gd name="T21" fmla="*/ 2016 h 6453"/>
              <a:gd name="T22" fmla="*/ 222 w 6855"/>
              <a:gd name="T23" fmla="*/ 2344 h 6453"/>
              <a:gd name="T24" fmla="*/ 502 w 6855"/>
              <a:gd name="T25" fmla="*/ 2552 h 6453"/>
              <a:gd name="T26" fmla="*/ 989 w 6855"/>
              <a:gd name="T27" fmla="*/ 2552 h 6453"/>
              <a:gd name="T28" fmla="*/ 989 w 6855"/>
              <a:gd name="T29" fmla="*/ 4502 h 6453"/>
              <a:gd name="T30" fmla="*/ 697 w 6855"/>
              <a:gd name="T31" fmla="*/ 4502 h 6453"/>
              <a:gd name="T32" fmla="*/ 415 w 6855"/>
              <a:gd name="T33" fmla="*/ 4714 h 6453"/>
              <a:gd name="T34" fmla="*/ 25 w 6855"/>
              <a:gd name="T35" fmla="*/ 6080 h 6453"/>
              <a:gd name="T36" fmla="*/ 73 w 6855"/>
              <a:gd name="T37" fmla="*/ 6336 h 6453"/>
              <a:gd name="T38" fmla="*/ 307 w 6855"/>
              <a:gd name="T39" fmla="*/ 6453 h 6453"/>
              <a:gd name="T40" fmla="*/ 6548 w 6855"/>
              <a:gd name="T41" fmla="*/ 6453 h 6453"/>
              <a:gd name="T42" fmla="*/ 6782 w 6855"/>
              <a:gd name="T43" fmla="*/ 6336 h 6453"/>
              <a:gd name="T44" fmla="*/ 6829 w 6855"/>
              <a:gd name="T45" fmla="*/ 6080 h 6453"/>
              <a:gd name="T46" fmla="*/ 3427 w 6855"/>
              <a:gd name="T47" fmla="*/ 660 h 6453"/>
              <a:gd name="T48" fmla="*/ 5387 w 6855"/>
              <a:gd name="T49" fmla="*/ 1967 h 6453"/>
              <a:gd name="T50" fmla="*/ 1468 w 6855"/>
              <a:gd name="T51" fmla="*/ 1967 h 6453"/>
              <a:gd name="T52" fmla="*/ 3427 w 6855"/>
              <a:gd name="T53" fmla="*/ 660 h 6453"/>
              <a:gd name="T54" fmla="*/ 5280 w 6855"/>
              <a:gd name="T55" fmla="*/ 2552 h 6453"/>
              <a:gd name="T56" fmla="*/ 5280 w 6855"/>
              <a:gd name="T57" fmla="*/ 4502 h 6453"/>
              <a:gd name="T58" fmla="*/ 4435 w 6855"/>
              <a:gd name="T59" fmla="*/ 4502 h 6453"/>
              <a:gd name="T60" fmla="*/ 4435 w 6855"/>
              <a:gd name="T61" fmla="*/ 2552 h 6453"/>
              <a:gd name="T62" fmla="*/ 5280 w 6855"/>
              <a:gd name="T63" fmla="*/ 2552 h 6453"/>
              <a:gd name="T64" fmla="*/ 3850 w 6855"/>
              <a:gd name="T65" fmla="*/ 2552 h 6453"/>
              <a:gd name="T66" fmla="*/ 3850 w 6855"/>
              <a:gd name="T67" fmla="*/ 4502 h 6453"/>
              <a:gd name="T68" fmla="*/ 3005 w 6855"/>
              <a:gd name="T69" fmla="*/ 4502 h 6453"/>
              <a:gd name="T70" fmla="*/ 3005 w 6855"/>
              <a:gd name="T71" fmla="*/ 2552 h 6453"/>
              <a:gd name="T72" fmla="*/ 3850 w 6855"/>
              <a:gd name="T73" fmla="*/ 2552 h 6453"/>
              <a:gd name="T74" fmla="*/ 2420 w 6855"/>
              <a:gd name="T75" fmla="*/ 2552 h 6453"/>
              <a:gd name="T76" fmla="*/ 2420 w 6855"/>
              <a:gd name="T77" fmla="*/ 4502 h 6453"/>
              <a:gd name="T78" fmla="*/ 1574 w 6855"/>
              <a:gd name="T79" fmla="*/ 4502 h 6453"/>
              <a:gd name="T80" fmla="*/ 1574 w 6855"/>
              <a:gd name="T81" fmla="*/ 2552 h 6453"/>
              <a:gd name="T82" fmla="*/ 2420 w 6855"/>
              <a:gd name="T83" fmla="*/ 2552 h 6453"/>
              <a:gd name="T84" fmla="*/ 694 w 6855"/>
              <a:gd name="T85" fmla="*/ 5867 h 6453"/>
              <a:gd name="T86" fmla="*/ 917 w 6855"/>
              <a:gd name="T87" fmla="*/ 5087 h 6453"/>
              <a:gd name="T88" fmla="*/ 5937 w 6855"/>
              <a:gd name="T89" fmla="*/ 5087 h 6453"/>
              <a:gd name="T90" fmla="*/ 6160 w 6855"/>
              <a:gd name="T91" fmla="*/ 5867 h 6453"/>
              <a:gd name="T92" fmla="*/ 694 w 6855"/>
              <a:gd name="T93" fmla="*/ 5867 h 6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855" h="6453">
                <a:moveTo>
                  <a:pt x="6829" y="6080"/>
                </a:moveTo>
                <a:lnTo>
                  <a:pt x="6439" y="4714"/>
                </a:lnTo>
                <a:cubicBezTo>
                  <a:pt x="6403" y="4589"/>
                  <a:pt x="6289" y="4502"/>
                  <a:pt x="6158" y="4502"/>
                </a:cubicBezTo>
                <a:lnTo>
                  <a:pt x="5865" y="4502"/>
                </a:lnTo>
                <a:lnTo>
                  <a:pt x="5865" y="2552"/>
                </a:lnTo>
                <a:lnTo>
                  <a:pt x="6353" y="2552"/>
                </a:lnTo>
                <a:cubicBezTo>
                  <a:pt x="6482" y="2552"/>
                  <a:pt x="6596" y="2467"/>
                  <a:pt x="6633" y="2344"/>
                </a:cubicBezTo>
                <a:cubicBezTo>
                  <a:pt x="6670" y="2220"/>
                  <a:pt x="6623" y="2087"/>
                  <a:pt x="6515" y="2016"/>
                </a:cubicBezTo>
                <a:lnTo>
                  <a:pt x="3590" y="65"/>
                </a:lnTo>
                <a:cubicBezTo>
                  <a:pt x="3491" y="0"/>
                  <a:pt x="3363" y="0"/>
                  <a:pt x="3265" y="65"/>
                </a:cubicBezTo>
                <a:lnTo>
                  <a:pt x="339" y="2016"/>
                </a:lnTo>
                <a:cubicBezTo>
                  <a:pt x="232" y="2087"/>
                  <a:pt x="184" y="2220"/>
                  <a:pt x="222" y="2344"/>
                </a:cubicBezTo>
                <a:cubicBezTo>
                  <a:pt x="259" y="2467"/>
                  <a:pt x="373" y="2552"/>
                  <a:pt x="502" y="2552"/>
                </a:cubicBezTo>
                <a:lnTo>
                  <a:pt x="989" y="2552"/>
                </a:lnTo>
                <a:lnTo>
                  <a:pt x="989" y="4502"/>
                </a:lnTo>
                <a:lnTo>
                  <a:pt x="697" y="4502"/>
                </a:lnTo>
                <a:cubicBezTo>
                  <a:pt x="566" y="4502"/>
                  <a:pt x="451" y="4589"/>
                  <a:pt x="415" y="4714"/>
                </a:cubicBezTo>
                <a:lnTo>
                  <a:pt x="25" y="6080"/>
                </a:lnTo>
                <a:cubicBezTo>
                  <a:pt x="0" y="6168"/>
                  <a:pt x="18" y="6263"/>
                  <a:pt x="73" y="6336"/>
                </a:cubicBezTo>
                <a:cubicBezTo>
                  <a:pt x="128" y="6410"/>
                  <a:pt x="215" y="6453"/>
                  <a:pt x="307" y="6453"/>
                </a:cubicBezTo>
                <a:lnTo>
                  <a:pt x="6548" y="6453"/>
                </a:lnTo>
                <a:cubicBezTo>
                  <a:pt x="6640" y="6453"/>
                  <a:pt x="6726" y="6410"/>
                  <a:pt x="6782" y="6336"/>
                </a:cubicBezTo>
                <a:cubicBezTo>
                  <a:pt x="6837" y="6263"/>
                  <a:pt x="6855" y="6168"/>
                  <a:pt x="6829" y="6080"/>
                </a:cubicBezTo>
                <a:close/>
                <a:moveTo>
                  <a:pt x="3427" y="660"/>
                </a:moveTo>
                <a:lnTo>
                  <a:pt x="5387" y="1967"/>
                </a:lnTo>
                <a:lnTo>
                  <a:pt x="1468" y="1967"/>
                </a:lnTo>
                <a:lnTo>
                  <a:pt x="3427" y="660"/>
                </a:lnTo>
                <a:close/>
                <a:moveTo>
                  <a:pt x="5280" y="2552"/>
                </a:moveTo>
                <a:lnTo>
                  <a:pt x="5280" y="4502"/>
                </a:lnTo>
                <a:lnTo>
                  <a:pt x="4435" y="4502"/>
                </a:lnTo>
                <a:lnTo>
                  <a:pt x="4435" y="2552"/>
                </a:lnTo>
                <a:lnTo>
                  <a:pt x="5280" y="2552"/>
                </a:lnTo>
                <a:close/>
                <a:moveTo>
                  <a:pt x="3850" y="2552"/>
                </a:moveTo>
                <a:lnTo>
                  <a:pt x="3850" y="4502"/>
                </a:lnTo>
                <a:lnTo>
                  <a:pt x="3005" y="4502"/>
                </a:lnTo>
                <a:lnTo>
                  <a:pt x="3005" y="2552"/>
                </a:lnTo>
                <a:lnTo>
                  <a:pt x="3850" y="2552"/>
                </a:lnTo>
                <a:close/>
                <a:moveTo>
                  <a:pt x="2420" y="2552"/>
                </a:moveTo>
                <a:lnTo>
                  <a:pt x="2420" y="4502"/>
                </a:lnTo>
                <a:lnTo>
                  <a:pt x="1574" y="4502"/>
                </a:lnTo>
                <a:lnTo>
                  <a:pt x="1574" y="2552"/>
                </a:lnTo>
                <a:lnTo>
                  <a:pt x="2420" y="2552"/>
                </a:lnTo>
                <a:close/>
                <a:moveTo>
                  <a:pt x="694" y="5867"/>
                </a:moveTo>
                <a:lnTo>
                  <a:pt x="917" y="5087"/>
                </a:lnTo>
                <a:lnTo>
                  <a:pt x="5937" y="5087"/>
                </a:lnTo>
                <a:lnTo>
                  <a:pt x="6160" y="5867"/>
                </a:lnTo>
                <a:lnTo>
                  <a:pt x="694" y="5867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FE6B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0E8E2F27-D29E-487F-929A-6F5B9F308C18}"/>
              </a:ext>
            </a:extLst>
          </p:cNvPr>
          <p:cNvSpPr/>
          <p:nvPr/>
        </p:nvSpPr>
        <p:spPr>
          <a:xfrm>
            <a:off x="3625674" y="2524552"/>
            <a:ext cx="2005961" cy="1967911"/>
          </a:xfrm>
          <a:prstGeom prst="rect">
            <a:avLst/>
          </a:prstGeom>
          <a:solidFill>
            <a:srgbClr val="F28558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内容数据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传播层级、传播受众比、传播平台比例、阅读来源比例、分享去向比例、时长分布、平均浏览时长、浏览深度、按钮点击、页面流失率、阅读完成分布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3F08FB35-B3FE-41AA-8499-3DD928D93B63}"/>
              </a:ext>
            </a:extLst>
          </p:cNvPr>
          <p:cNvGrpSpPr/>
          <p:nvPr/>
        </p:nvGrpSpPr>
        <p:grpSpPr>
          <a:xfrm>
            <a:off x="4710361" y="1488161"/>
            <a:ext cx="696024" cy="655927"/>
            <a:chOff x="4844585" y="1729461"/>
            <a:chExt cx="696024" cy="655927"/>
          </a:xfrm>
        </p:grpSpPr>
        <p:sp>
          <p:nvSpPr>
            <p:cNvPr id="58" name="Freeform 437">
              <a:extLst>
                <a:ext uri="{FF2B5EF4-FFF2-40B4-BE49-F238E27FC236}">
                  <a16:creationId xmlns:a16="http://schemas.microsoft.com/office/drawing/2014/main" id="{F50F0EE5-3378-457F-B7E9-BD2657B55A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542" y="1729461"/>
              <a:ext cx="273797" cy="372621"/>
            </a:xfrm>
            <a:custGeom>
              <a:avLst/>
              <a:gdLst>
                <a:gd name="T0" fmla="*/ 38100 w 36"/>
                <a:gd name="T1" fmla="*/ 133350 h 49"/>
                <a:gd name="T2" fmla="*/ 31750 w 36"/>
                <a:gd name="T3" fmla="*/ 130175 h 49"/>
                <a:gd name="T4" fmla="*/ 38100 w 36"/>
                <a:gd name="T5" fmla="*/ 127000 h 49"/>
                <a:gd name="T6" fmla="*/ 76200 w 36"/>
                <a:gd name="T7" fmla="*/ 127000 h 49"/>
                <a:gd name="T8" fmla="*/ 82550 w 36"/>
                <a:gd name="T9" fmla="*/ 130175 h 49"/>
                <a:gd name="T10" fmla="*/ 76200 w 36"/>
                <a:gd name="T11" fmla="*/ 133350 h 49"/>
                <a:gd name="T12" fmla="*/ 38100 w 36"/>
                <a:gd name="T13" fmla="*/ 133350 h 49"/>
                <a:gd name="T14" fmla="*/ 6350 w 36"/>
                <a:gd name="T15" fmla="*/ 0 h 49"/>
                <a:gd name="T16" fmla="*/ 6350 w 36"/>
                <a:gd name="T17" fmla="*/ 0 h 49"/>
                <a:gd name="T18" fmla="*/ 6350 w 36"/>
                <a:gd name="T19" fmla="*/ 0 h 49"/>
                <a:gd name="T20" fmla="*/ 107950 w 36"/>
                <a:gd name="T21" fmla="*/ 0 h 49"/>
                <a:gd name="T22" fmla="*/ 114300 w 36"/>
                <a:gd name="T23" fmla="*/ 6350 h 49"/>
                <a:gd name="T24" fmla="*/ 114300 w 36"/>
                <a:gd name="T25" fmla="*/ 6350 h 49"/>
                <a:gd name="T26" fmla="*/ 114300 w 36"/>
                <a:gd name="T27" fmla="*/ 149225 h 49"/>
                <a:gd name="T28" fmla="*/ 107950 w 36"/>
                <a:gd name="T29" fmla="*/ 155575 h 49"/>
                <a:gd name="T30" fmla="*/ 107950 w 36"/>
                <a:gd name="T31" fmla="*/ 155575 h 49"/>
                <a:gd name="T32" fmla="*/ 6350 w 36"/>
                <a:gd name="T33" fmla="*/ 155575 h 49"/>
                <a:gd name="T34" fmla="*/ 0 w 36"/>
                <a:gd name="T35" fmla="*/ 149225 h 49"/>
                <a:gd name="T36" fmla="*/ 0 w 36"/>
                <a:gd name="T37" fmla="*/ 149225 h 49"/>
                <a:gd name="T38" fmla="*/ 0 w 36"/>
                <a:gd name="T39" fmla="*/ 6350 h 49"/>
                <a:gd name="T40" fmla="*/ 6350 w 36"/>
                <a:gd name="T41" fmla="*/ 0 h 49"/>
                <a:gd name="T42" fmla="*/ 101600 w 36"/>
                <a:gd name="T43" fmla="*/ 9525 h 49"/>
                <a:gd name="T44" fmla="*/ 101600 w 36"/>
                <a:gd name="T45" fmla="*/ 9525 h 49"/>
                <a:gd name="T46" fmla="*/ 12700 w 36"/>
                <a:gd name="T47" fmla="*/ 9525 h 49"/>
                <a:gd name="T48" fmla="*/ 12700 w 36"/>
                <a:gd name="T49" fmla="*/ 146050 h 49"/>
                <a:gd name="T50" fmla="*/ 101600 w 36"/>
                <a:gd name="T51" fmla="*/ 146050 h 49"/>
                <a:gd name="T52" fmla="*/ 101600 w 36"/>
                <a:gd name="T53" fmla="*/ 9525 h 4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"/>
                <a:gd name="T82" fmla="*/ 0 h 49"/>
                <a:gd name="T83" fmla="*/ 36 w 36"/>
                <a:gd name="T84" fmla="*/ 49 h 4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" h="49">
                  <a:moveTo>
                    <a:pt x="12" y="42"/>
                  </a:moveTo>
                  <a:cubicBezTo>
                    <a:pt x="11" y="42"/>
                    <a:pt x="10" y="42"/>
                    <a:pt x="10" y="41"/>
                  </a:cubicBezTo>
                  <a:cubicBezTo>
                    <a:pt x="10" y="41"/>
                    <a:pt x="11" y="40"/>
                    <a:pt x="12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6" y="41"/>
                    <a:pt x="26" y="41"/>
                  </a:cubicBezTo>
                  <a:cubicBezTo>
                    <a:pt x="26" y="42"/>
                    <a:pt x="25" y="42"/>
                    <a:pt x="24" y="42"/>
                  </a:cubicBezTo>
                  <a:cubicBezTo>
                    <a:pt x="12" y="42"/>
                    <a:pt x="12" y="42"/>
                    <a:pt x="12" y="42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0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9"/>
                    <a:pt x="35" y="49"/>
                    <a:pt x="34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9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lose/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3"/>
                    <a:pt x="32" y="3"/>
                    <a:pt x="32" y="3"/>
                  </a:cubicBezTo>
                  <a:close/>
                </a:path>
              </a:pathLst>
            </a:custGeom>
            <a:solidFill>
              <a:srgbClr val="FF6B00"/>
            </a:solidFill>
            <a:ln w="9525">
              <a:solidFill>
                <a:srgbClr val="FF6B00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78B94E56-ABCB-401C-85C2-DA963FEA5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990867" y="1779996"/>
              <a:ext cx="381844" cy="187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55B73679-401A-4326-B9E6-828B9BD05153}"/>
                </a:ext>
              </a:extLst>
            </p:cNvPr>
            <p:cNvSpPr txBox="1"/>
            <p:nvPr/>
          </p:nvSpPr>
          <p:spPr>
            <a:xfrm>
              <a:off x="4844585" y="2139167"/>
              <a:ext cx="696024" cy="246221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FE6B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掌银</a:t>
              </a:r>
              <a:r>
                <a:rPr lang="en-US" altLang="zh-CN" sz="1000" dirty="0">
                  <a:solidFill>
                    <a:srgbClr val="FE6B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思源黑体 CN Normal" panose="020B0400000000000000" charset="-122"/>
                  <a:sym typeface="Arial" panose="020B0604020202020204" pitchFamily="34" charset="0"/>
                </a:rPr>
                <a:t>APP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6133F9B9-F4D8-4371-AABC-679A1697317C}"/>
              </a:ext>
            </a:extLst>
          </p:cNvPr>
          <p:cNvGrpSpPr/>
          <p:nvPr/>
        </p:nvGrpSpPr>
        <p:grpSpPr>
          <a:xfrm>
            <a:off x="7413695" y="1484262"/>
            <a:ext cx="512961" cy="590126"/>
            <a:chOff x="9647786" y="1716828"/>
            <a:chExt cx="512961" cy="590126"/>
          </a:xfrm>
        </p:grpSpPr>
        <p:sp>
          <p:nvSpPr>
            <p:cNvPr id="62" name="Shape 262">
              <a:extLst>
                <a:ext uri="{FF2B5EF4-FFF2-40B4-BE49-F238E27FC236}">
                  <a16:creationId xmlns:a16="http://schemas.microsoft.com/office/drawing/2014/main" id="{BE8C7BC2-7320-4AA0-8C8B-F214A2B8BC64}"/>
                </a:ext>
              </a:extLst>
            </p:cNvPr>
            <p:cNvSpPr/>
            <p:nvPr/>
          </p:nvSpPr>
          <p:spPr>
            <a:xfrm>
              <a:off x="9647786" y="2153066"/>
              <a:ext cx="512961" cy="153888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>
              <a:spAutoFit/>
            </a:bodyPr>
            <a:lstStyle>
              <a:lvl1pPr defTabSz="932180">
                <a:defRPr sz="1800">
                  <a:solidFill>
                    <a:srgbClr val="808080"/>
                  </a:solidFill>
                  <a:latin typeface="Lantinghei SC Demibold"/>
                  <a:ea typeface="Lantinghei SC Demibold"/>
                  <a:cs typeface="Lantinghei SC Demibold"/>
                  <a:sym typeface="Lantinghei SC Demibold"/>
                </a:defRPr>
              </a:lvl1pPr>
            </a:lstStyle>
            <a:p>
              <a:pPr marL="0" marR="0" lvl="0" indent="0" algn="ctr" defTabSz="9321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E6B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线下活动</a:t>
              </a:r>
            </a:p>
          </p:txBody>
        </p:sp>
        <p:sp>
          <p:nvSpPr>
            <p:cNvPr id="63" name="Freeform 217">
              <a:extLst>
                <a:ext uri="{FF2B5EF4-FFF2-40B4-BE49-F238E27FC236}">
                  <a16:creationId xmlns:a16="http://schemas.microsoft.com/office/drawing/2014/main" id="{9AD8D9A7-C3A1-4CBC-A5D2-7A31FBAFF9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437" y="1716828"/>
              <a:ext cx="409792" cy="343274"/>
            </a:xfrm>
            <a:custGeom>
              <a:avLst/>
              <a:gdLst>
                <a:gd name="T0" fmla="*/ 127000 w 50"/>
                <a:gd name="T1" fmla="*/ 76200 h 44"/>
                <a:gd name="T2" fmla="*/ 130175 w 50"/>
                <a:gd name="T3" fmla="*/ 101600 h 44"/>
                <a:gd name="T4" fmla="*/ 127000 w 50"/>
                <a:gd name="T5" fmla="*/ 104775 h 44"/>
                <a:gd name="T6" fmla="*/ 85725 w 50"/>
                <a:gd name="T7" fmla="*/ 101600 h 44"/>
                <a:gd name="T8" fmla="*/ 85725 w 50"/>
                <a:gd name="T9" fmla="*/ 79375 h 44"/>
                <a:gd name="T10" fmla="*/ 92075 w 50"/>
                <a:gd name="T11" fmla="*/ 79375 h 44"/>
                <a:gd name="T12" fmla="*/ 120650 w 50"/>
                <a:gd name="T13" fmla="*/ 98425 h 44"/>
                <a:gd name="T14" fmla="*/ 136525 w 50"/>
                <a:gd name="T15" fmla="*/ 76200 h 44"/>
                <a:gd name="T16" fmla="*/ 142875 w 50"/>
                <a:gd name="T17" fmla="*/ 73025 h 44"/>
                <a:gd name="T18" fmla="*/ 146050 w 50"/>
                <a:gd name="T19" fmla="*/ 133350 h 44"/>
                <a:gd name="T20" fmla="*/ 142875 w 50"/>
                <a:gd name="T21" fmla="*/ 139700 h 44"/>
                <a:gd name="T22" fmla="*/ 12700 w 50"/>
                <a:gd name="T23" fmla="*/ 133350 h 44"/>
                <a:gd name="T24" fmla="*/ 12700 w 50"/>
                <a:gd name="T25" fmla="*/ 76200 h 44"/>
                <a:gd name="T26" fmla="*/ 19050 w 50"/>
                <a:gd name="T27" fmla="*/ 76200 h 44"/>
                <a:gd name="T28" fmla="*/ 136525 w 50"/>
                <a:gd name="T29" fmla="*/ 130175 h 44"/>
                <a:gd name="T30" fmla="*/ 19050 w 50"/>
                <a:gd name="T31" fmla="*/ 15875 h 44"/>
                <a:gd name="T32" fmla="*/ 15875 w 50"/>
                <a:gd name="T33" fmla="*/ 19050 h 44"/>
                <a:gd name="T34" fmla="*/ 12700 w 50"/>
                <a:gd name="T35" fmla="*/ 3175 h 44"/>
                <a:gd name="T36" fmla="*/ 15875 w 50"/>
                <a:gd name="T37" fmla="*/ 0 h 44"/>
                <a:gd name="T38" fmla="*/ 146050 w 50"/>
                <a:gd name="T39" fmla="*/ 3175 h 44"/>
                <a:gd name="T40" fmla="*/ 146050 w 50"/>
                <a:gd name="T41" fmla="*/ 15875 h 44"/>
                <a:gd name="T42" fmla="*/ 136525 w 50"/>
                <a:gd name="T43" fmla="*/ 15875 h 44"/>
                <a:gd name="T44" fmla="*/ 19050 w 50"/>
                <a:gd name="T45" fmla="*/ 6350 h 44"/>
                <a:gd name="T46" fmla="*/ 0 w 50"/>
                <a:gd name="T47" fmla="*/ 22225 h 44"/>
                <a:gd name="T48" fmla="*/ 6350 w 50"/>
                <a:gd name="T49" fmla="*/ 19050 h 44"/>
                <a:gd name="T50" fmla="*/ 12700 w 50"/>
                <a:gd name="T51" fmla="*/ 60325 h 44"/>
                <a:gd name="T52" fmla="*/ 0 w 50"/>
                <a:gd name="T53" fmla="*/ 60325 h 44"/>
                <a:gd name="T54" fmla="*/ 19050 w 50"/>
                <a:gd name="T55" fmla="*/ 22225 h 44"/>
                <a:gd name="T56" fmla="*/ 25400 w 50"/>
                <a:gd name="T57" fmla="*/ 19050 h 44"/>
                <a:gd name="T58" fmla="*/ 31750 w 50"/>
                <a:gd name="T59" fmla="*/ 60325 h 44"/>
                <a:gd name="T60" fmla="*/ 19050 w 50"/>
                <a:gd name="T61" fmla="*/ 60325 h 44"/>
                <a:gd name="T62" fmla="*/ 41275 w 50"/>
                <a:gd name="T63" fmla="*/ 22225 h 44"/>
                <a:gd name="T64" fmla="*/ 47625 w 50"/>
                <a:gd name="T65" fmla="*/ 19050 h 44"/>
                <a:gd name="T66" fmla="*/ 53975 w 50"/>
                <a:gd name="T67" fmla="*/ 60325 h 44"/>
                <a:gd name="T68" fmla="*/ 41275 w 50"/>
                <a:gd name="T69" fmla="*/ 60325 h 44"/>
                <a:gd name="T70" fmla="*/ 63500 w 50"/>
                <a:gd name="T71" fmla="*/ 22225 h 44"/>
                <a:gd name="T72" fmla="*/ 66675 w 50"/>
                <a:gd name="T73" fmla="*/ 19050 h 44"/>
                <a:gd name="T74" fmla="*/ 73025 w 50"/>
                <a:gd name="T75" fmla="*/ 60325 h 44"/>
                <a:gd name="T76" fmla="*/ 63500 w 50"/>
                <a:gd name="T77" fmla="*/ 60325 h 44"/>
                <a:gd name="T78" fmla="*/ 82550 w 50"/>
                <a:gd name="T79" fmla="*/ 22225 h 44"/>
                <a:gd name="T80" fmla="*/ 88900 w 50"/>
                <a:gd name="T81" fmla="*/ 19050 h 44"/>
                <a:gd name="T82" fmla="*/ 95250 w 50"/>
                <a:gd name="T83" fmla="*/ 60325 h 44"/>
                <a:gd name="T84" fmla="*/ 82550 w 50"/>
                <a:gd name="T85" fmla="*/ 60325 h 44"/>
                <a:gd name="T86" fmla="*/ 104775 w 50"/>
                <a:gd name="T87" fmla="*/ 22225 h 44"/>
                <a:gd name="T88" fmla="*/ 111125 w 50"/>
                <a:gd name="T89" fmla="*/ 19050 h 44"/>
                <a:gd name="T90" fmla="*/ 117475 w 50"/>
                <a:gd name="T91" fmla="*/ 60325 h 44"/>
                <a:gd name="T92" fmla="*/ 104775 w 50"/>
                <a:gd name="T93" fmla="*/ 60325 h 44"/>
                <a:gd name="T94" fmla="*/ 123825 w 50"/>
                <a:gd name="T95" fmla="*/ 22225 h 44"/>
                <a:gd name="T96" fmla="*/ 130175 w 50"/>
                <a:gd name="T97" fmla="*/ 19050 h 44"/>
                <a:gd name="T98" fmla="*/ 136525 w 50"/>
                <a:gd name="T99" fmla="*/ 60325 h 44"/>
                <a:gd name="T100" fmla="*/ 123825 w 50"/>
                <a:gd name="T101" fmla="*/ 60325 h 44"/>
                <a:gd name="T102" fmla="*/ 146050 w 50"/>
                <a:gd name="T103" fmla="*/ 22225 h 44"/>
                <a:gd name="T104" fmla="*/ 152400 w 50"/>
                <a:gd name="T105" fmla="*/ 19050 h 44"/>
                <a:gd name="T106" fmla="*/ 158750 w 50"/>
                <a:gd name="T107" fmla="*/ 60325 h 44"/>
                <a:gd name="T108" fmla="*/ 146050 w 50"/>
                <a:gd name="T109" fmla="*/ 60325 h 44"/>
                <a:gd name="T110" fmla="*/ 66675 w 50"/>
                <a:gd name="T111" fmla="*/ 79375 h 44"/>
                <a:gd name="T112" fmla="*/ 69850 w 50"/>
                <a:gd name="T113" fmla="*/ 76200 h 44"/>
                <a:gd name="T114" fmla="*/ 73025 w 50"/>
                <a:gd name="T115" fmla="*/ 120650 h 44"/>
                <a:gd name="T116" fmla="*/ 69850 w 50"/>
                <a:gd name="T117" fmla="*/ 123825 h 44"/>
                <a:gd name="T118" fmla="*/ 28575 w 50"/>
                <a:gd name="T119" fmla="*/ 120650 h 44"/>
                <a:gd name="T120" fmla="*/ 28575 w 50"/>
                <a:gd name="T121" fmla="*/ 79375 h 44"/>
                <a:gd name="T122" fmla="*/ 34925 w 50"/>
                <a:gd name="T123" fmla="*/ 79375 h 44"/>
                <a:gd name="T124" fmla="*/ 66675 w 50"/>
                <a:gd name="T125" fmla="*/ 117475 h 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0"/>
                <a:gd name="T190" fmla="*/ 0 h 44"/>
                <a:gd name="T191" fmla="*/ 50 w 50"/>
                <a:gd name="T192" fmla="*/ 44 h 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0" h="44">
                  <a:moveTo>
                    <a:pt x="38" y="25"/>
                  </a:moveTo>
                  <a:cubicBezTo>
                    <a:pt x="38" y="24"/>
                    <a:pt x="39" y="24"/>
                    <a:pt x="40" y="24"/>
                  </a:cubicBezTo>
                  <a:cubicBezTo>
                    <a:pt x="40" y="24"/>
                    <a:pt x="41" y="24"/>
                    <a:pt x="41" y="25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0" y="33"/>
                    <a:pt x="40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3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25"/>
                    <a:pt x="38" y="25"/>
                    <a:pt x="38" y="25"/>
                  </a:cubicBezTo>
                  <a:close/>
                  <a:moveTo>
                    <a:pt x="43" y="24"/>
                  </a:move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4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5" y="44"/>
                    <a:pt x="45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3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3"/>
                    <a:pt x="5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24"/>
                    <a:pt x="43" y="24"/>
                    <a:pt x="43" y="24"/>
                  </a:cubicBezTo>
                  <a:close/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6" y="0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5" y="6"/>
                    <a:pt x="45" y="6"/>
                  </a:cubicBezTo>
                  <a:cubicBezTo>
                    <a:pt x="44" y="6"/>
                    <a:pt x="43" y="5"/>
                    <a:pt x="43" y="5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7"/>
                    <a:pt x="0" y="7"/>
                    <a:pt x="0" y="7"/>
                  </a:cubicBez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1"/>
                  </a:cubicBezTo>
                  <a:cubicBezTo>
                    <a:pt x="14" y="21"/>
                    <a:pt x="13" y="20"/>
                    <a:pt x="13" y="19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20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0"/>
                    <a:pt x="23" y="21"/>
                    <a:pt x="21" y="21"/>
                  </a:cubicBezTo>
                  <a:cubicBezTo>
                    <a:pt x="20" y="21"/>
                    <a:pt x="20" y="20"/>
                    <a:pt x="20" y="19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26" y="7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7" y="6"/>
                    <a:pt x="28" y="6"/>
                  </a:cubicBezTo>
                  <a:cubicBezTo>
                    <a:pt x="29" y="6"/>
                    <a:pt x="30" y="6"/>
                    <a:pt x="30" y="7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ubicBezTo>
                    <a:pt x="27" y="21"/>
                    <a:pt x="26" y="20"/>
                    <a:pt x="26" y="19"/>
                  </a:cubicBezTo>
                  <a:cubicBezTo>
                    <a:pt x="26" y="7"/>
                    <a:pt x="26" y="7"/>
                    <a:pt x="26" y="7"/>
                  </a:cubicBezTo>
                  <a:close/>
                  <a:moveTo>
                    <a:pt x="33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33" y="6"/>
                    <a:pt x="34" y="6"/>
                    <a:pt x="35" y="6"/>
                  </a:cubicBezTo>
                  <a:cubicBezTo>
                    <a:pt x="36" y="6"/>
                    <a:pt x="37" y="6"/>
                    <a:pt x="37" y="7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20"/>
                    <a:pt x="36" y="21"/>
                    <a:pt x="35" y="21"/>
                  </a:cubicBezTo>
                  <a:cubicBezTo>
                    <a:pt x="34" y="21"/>
                    <a:pt x="33" y="20"/>
                    <a:pt x="33" y="19"/>
                  </a:cubicBezTo>
                  <a:cubicBezTo>
                    <a:pt x="33" y="7"/>
                    <a:pt x="33" y="7"/>
                    <a:pt x="33" y="7"/>
                  </a:cubicBezTo>
                  <a:close/>
                  <a:moveTo>
                    <a:pt x="39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40" y="6"/>
                    <a:pt x="41" y="6"/>
                  </a:cubicBezTo>
                  <a:cubicBezTo>
                    <a:pt x="42" y="6"/>
                    <a:pt x="43" y="6"/>
                    <a:pt x="43" y="7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2" y="21"/>
                    <a:pt x="41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9" y="7"/>
                    <a:pt x="39" y="7"/>
                    <a:pt x="39" y="7"/>
                  </a:cubicBezTo>
                  <a:close/>
                  <a:moveTo>
                    <a:pt x="46" y="7"/>
                  </a:moveTo>
                  <a:cubicBezTo>
                    <a:pt x="46" y="7"/>
                    <a:pt x="46" y="7"/>
                    <a:pt x="46" y="7"/>
                  </a:cubicBezTo>
                  <a:cubicBezTo>
                    <a:pt x="46" y="6"/>
                    <a:pt x="47" y="6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20"/>
                    <a:pt x="49" y="21"/>
                    <a:pt x="48" y="21"/>
                  </a:cubicBezTo>
                  <a:cubicBezTo>
                    <a:pt x="47" y="21"/>
                    <a:pt x="46" y="20"/>
                    <a:pt x="46" y="19"/>
                  </a:cubicBezTo>
                  <a:cubicBezTo>
                    <a:pt x="46" y="7"/>
                    <a:pt x="46" y="7"/>
                    <a:pt x="46" y="7"/>
                  </a:cubicBezTo>
                  <a:close/>
                  <a:moveTo>
                    <a:pt x="21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3" y="2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9" y="39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1" y="24"/>
                    <a:pt x="11" y="24"/>
                    <a:pt x="11" y="2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25"/>
                    <a:pt x="21" y="25"/>
                    <a:pt x="21" y="25"/>
                  </a:cubicBezTo>
                  <a:close/>
                </a:path>
              </a:pathLst>
            </a:custGeom>
            <a:solidFill>
              <a:srgbClr val="FF6B00"/>
            </a:solidFill>
            <a:ln w="9525">
              <a:solidFill>
                <a:srgbClr val="FF6B00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E6B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EF15678D-2265-4C44-BF6F-89A37AD2EB4F}"/>
              </a:ext>
            </a:extLst>
          </p:cNvPr>
          <p:cNvGrpSpPr/>
          <p:nvPr/>
        </p:nvGrpSpPr>
        <p:grpSpPr>
          <a:xfrm>
            <a:off x="1232172" y="5143109"/>
            <a:ext cx="539750" cy="1292060"/>
            <a:chOff x="1698" y="8787"/>
            <a:chExt cx="850" cy="1396"/>
          </a:xfrm>
          <a:solidFill>
            <a:srgbClr val="F28558"/>
          </a:solidFill>
        </p:grpSpPr>
        <p:sp>
          <p:nvSpPr>
            <p:cNvPr id="65" name="燕尾形 54">
              <a:extLst>
                <a:ext uri="{FF2B5EF4-FFF2-40B4-BE49-F238E27FC236}">
                  <a16:creationId xmlns:a16="http://schemas.microsoft.com/office/drawing/2014/main" id="{E7AC2A79-526C-426D-A1F2-A1C39D30EB96}"/>
                </a:ext>
              </a:extLst>
            </p:cNvPr>
            <p:cNvSpPr/>
            <p:nvPr/>
          </p:nvSpPr>
          <p:spPr>
            <a:xfrm rot="5400000">
              <a:off x="1426" y="9061"/>
              <a:ext cx="1396" cy="848"/>
            </a:xfrm>
            <a:prstGeom prst="chevron">
              <a:avLst>
                <a:gd name="adj" fmla="val 2169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6F11386-BE39-4CAD-BCCE-D1C3700B1176}"/>
                </a:ext>
              </a:extLst>
            </p:cNvPr>
            <p:cNvSpPr txBox="1"/>
            <p:nvPr/>
          </p:nvSpPr>
          <p:spPr>
            <a:xfrm>
              <a:off x="1698" y="8952"/>
              <a:ext cx="848" cy="10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数据分析指导营销</a:t>
              </a: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id="{5763243F-2A33-4991-A502-6406D80ECA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63704" y="217352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数据管理：多方位数据捕获</a:t>
            </a: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8D19AAAA-F550-4B52-8AE0-0DDAA780A47E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6E2B922F-46A9-4F8F-92E8-63FF1C79C1A2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2E83780A-C2E2-4DFE-A428-EA9EBE787EE7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E657DD67-B82D-4C3F-8D7D-79640422E0E1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FDC3D485-11D3-492A-9B8F-4A2CD77969E7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BD64B395-B146-4A5D-93D2-E634DA3675C4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550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66">
            <a:extLst>
              <a:ext uri="{FF2B5EF4-FFF2-40B4-BE49-F238E27FC236}">
                <a16:creationId xmlns:a16="http://schemas.microsoft.com/office/drawing/2014/main" id="{5763243F-2A33-4991-A502-6406D80ECA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数据管理：多方位数据捕获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ECCB5A7-8FEA-480B-8F25-706A509B1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9" y="3640590"/>
            <a:ext cx="5577608" cy="253595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183A37A-2378-4F1D-9B3F-ED486194E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9" y="995697"/>
            <a:ext cx="5577607" cy="25071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2FD29A0-90FB-4BCD-8DC0-8B5D8ED5B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812" y="989683"/>
            <a:ext cx="4929276" cy="25071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F085D52-F1CD-4CB9-BCF4-794A4DB940EA}"/>
              </a:ext>
            </a:extLst>
          </p:cNvPr>
          <p:cNvSpPr txBox="1"/>
          <p:nvPr/>
        </p:nvSpPr>
        <p:spPr>
          <a:xfrm>
            <a:off x="6588812" y="3640590"/>
            <a:ext cx="4929276" cy="2535951"/>
          </a:xfrm>
          <a:prstGeom prst="rect">
            <a:avLst/>
          </a:prstGeom>
          <a:noFill/>
          <a:ln w="19050">
            <a:solidFill>
              <a:srgbClr val="FE6B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/>
              <a:t>通过全自动埋点，获取作品等的多维度的内容数据，包括页面浏览数据、作品传播数据、渠道效果数据、表单转化数据等，还可以支持对配置事件分析、漏斗分析。通过可视化的数据展示，帮助企业的进一步分析，输出更精准的营销策略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5AE08DC-98AA-40C5-89D9-A253700030F6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4F691289-06C7-4FE2-B447-54A7ED481C04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ED22E52C-C0EA-4A12-995E-96EAA13203F7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B87C5F85-6827-4EAD-9A4A-E9674BDBC995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D4D5BEE-5D5B-4400-A1C0-0E1881D6891A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F1C9B7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306121C8-E632-4984-8D02-76E0320BE70D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9924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6">
            <a:extLst>
              <a:ext uri="{FF2B5EF4-FFF2-40B4-BE49-F238E27FC236}">
                <a16:creationId xmlns:a16="http://schemas.microsoft.com/office/drawing/2014/main" id="{7F1CEE9F-1DAB-4CA5-AE2F-01BBB1AAA4D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79795" y="1985010"/>
            <a:ext cx="5140325" cy="926465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90000"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r>
              <a:rPr lang="zh-CN" altLang="en-US" dirty="0"/>
              <a:t>组件化玩法模型案例介绍</a:t>
            </a:r>
          </a:p>
        </p:txBody>
      </p:sp>
      <p:sp>
        <p:nvSpPr>
          <p:cNvPr id="19" name="文本占位符 7">
            <a:extLst>
              <a:ext uri="{FF2B5EF4-FFF2-40B4-BE49-F238E27FC236}">
                <a16:creationId xmlns:a16="http://schemas.microsoft.com/office/drawing/2014/main" id="{379275C4-13C2-4CAF-87D3-51D8AD2A8FF0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228715" y="3111500"/>
            <a:ext cx="5781675" cy="2569210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高自由度：玩法模块化拆分，功能样式设计均可自定义自由设置</a:t>
            </a:r>
          </a:p>
          <a:p>
            <a:pPr>
              <a:lnSpc>
                <a:spcPct val="2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可组合性：支持多种玩法搭配组合，实现拼图式搭建活动</a:t>
            </a:r>
          </a:p>
          <a:p>
            <a:pPr>
              <a:lnSpc>
                <a:spcPct val="2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强策略化：功能丰富强大的策略设置，支撑实现复杂的活动流程</a:t>
            </a:r>
          </a:p>
          <a:p>
            <a:pPr>
              <a:lnSpc>
                <a:spcPct val="2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快速落地：无需开发</a:t>
            </a: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0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代码，标准化操作</a:t>
            </a: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步搭建活动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F5482327-A526-40C9-89F6-E3AAA2BE2CDC}"/>
              </a:ext>
            </a:extLst>
          </p:cNvPr>
          <p:cNvGrpSpPr/>
          <p:nvPr/>
        </p:nvGrpSpPr>
        <p:grpSpPr>
          <a:xfrm>
            <a:off x="5979795" y="3357245"/>
            <a:ext cx="248920" cy="143510"/>
            <a:chOff x="8814" y="2350"/>
            <a:chExt cx="392" cy="226"/>
          </a:xfrm>
        </p:grpSpPr>
        <p:sp>
          <p:nvSpPr>
            <p:cNvPr id="21" name="燕尾形 1">
              <a:extLst>
                <a:ext uri="{FF2B5EF4-FFF2-40B4-BE49-F238E27FC236}">
                  <a16:creationId xmlns:a16="http://schemas.microsoft.com/office/drawing/2014/main" id="{92831283-BB59-4BFA-8C04-4CA2FC782F85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8814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燕尾形 2">
              <a:extLst>
                <a:ext uri="{FF2B5EF4-FFF2-40B4-BE49-F238E27FC236}">
                  <a16:creationId xmlns:a16="http://schemas.microsoft.com/office/drawing/2014/main" id="{EDD9101A-16D6-4D86-A0C3-D9DCD8EB1F2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9010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4617C812-36A6-46A7-BAA8-D026D53A934E}"/>
              </a:ext>
            </a:extLst>
          </p:cNvPr>
          <p:cNvGrpSpPr/>
          <p:nvPr/>
        </p:nvGrpSpPr>
        <p:grpSpPr>
          <a:xfrm>
            <a:off x="5979795" y="3830320"/>
            <a:ext cx="248920" cy="143510"/>
            <a:chOff x="8814" y="2350"/>
            <a:chExt cx="392" cy="226"/>
          </a:xfrm>
        </p:grpSpPr>
        <p:sp>
          <p:nvSpPr>
            <p:cNvPr id="24" name="燕尾形 5">
              <a:extLst>
                <a:ext uri="{FF2B5EF4-FFF2-40B4-BE49-F238E27FC236}">
                  <a16:creationId xmlns:a16="http://schemas.microsoft.com/office/drawing/2014/main" id="{3C9997D7-7BFC-4156-94C4-EC014B06713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814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燕尾形 8">
              <a:extLst>
                <a:ext uri="{FF2B5EF4-FFF2-40B4-BE49-F238E27FC236}">
                  <a16:creationId xmlns:a16="http://schemas.microsoft.com/office/drawing/2014/main" id="{1E3E022C-0739-486B-8DE2-E0E65F16EE9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010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C5AE2984-B89D-4AA8-BA0B-A39688905710}"/>
              </a:ext>
            </a:extLst>
          </p:cNvPr>
          <p:cNvGrpSpPr/>
          <p:nvPr/>
        </p:nvGrpSpPr>
        <p:grpSpPr>
          <a:xfrm>
            <a:off x="5979795" y="4324350"/>
            <a:ext cx="248920" cy="143510"/>
            <a:chOff x="8814" y="2350"/>
            <a:chExt cx="392" cy="226"/>
          </a:xfrm>
        </p:grpSpPr>
        <p:sp>
          <p:nvSpPr>
            <p:cNvPr id="27" name="燕尾形 10">
              <a:extLst>
                <a:ext uri="{FF2B5EF4-FFF2-40B4-BE49-F238E27FC236}">
                  <a16:creationId xmlns:a16="http://schemas.microsoft.com/office/drawing/2014/main" id="{688258B5-2C2B-4DAF-8860-2B393BD2428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814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燕尾形 11">
              <a:extLst>
                <a:ext uri="{FF2B5EF4-FFF2-40B4-BE49-F238E27FC236}">
                  <a16:creationId xmlns:a16="http://schemas.microsoft.com/office/drawing/2014/main" id="{2DD34345-67F6-41EC-AFC6-7DFBDC475E2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9010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C03508C0-D775-4B0F-B8E0-346E19EDACF9}"/>
              </a:ext>
            </a:extLst>
          </p:cNvPr>
          <p:cNvGrpSpPr/>
          <p:nvPr/>
        </p:nvGrpSpPr>
        <p:grpSpPr>
          <a:xfrm>
            <a:off x="5979795" y="4790440"/>
            <a:ext cx="248920" cy="143510"/>
            <a:chOff x="8814" y="2350"/>
            <a:chExt cx="392" cy="226"/>
          </a:xfrm>
        </p:grpSpPr>
        <p:sp>
          <p:nvSpPr>
            <p:cNvPr id="30" name="燕尾形 14">
              <a:extLst>
                <a:ext uri="{FF2B5EF4-FFF2-40B4-BE49-F238E27FC236}">
                  <a16:creationId xmlns:a16="http://schemas.microsoft.com/office/drawing/2014/main" id="{7B53898C-D8A6-46EB-A483-56A403DD113C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814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燕尾形 15">
              <a:extLst>
                <a:ext uri="{FF2B5EF4-FFF2-40B4-BE49-F238E27FC236}">
                  <a16:creationId xmlns:a16="http://schemas.microsoft.com/office/drawing/2014/main" id="{3C282093-40B1-4CBD-9928-1410E62A6EE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9010" y="2350"/>
              <a:ext cx="196" cy="226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02373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8510270" y="970280"/>
            <a:ext cx="1851660" cy="5216525"/>
            <a:chOff x="13961" y="1565"/>
            <a:chExt cx="2916" cy="8215"/>
          </a:xfrm>
        </p:grpSpPr>
        <p:grpSp>
          <p:nvGrpSpPr>
            <p:cNvPr id="11" name="组合 10"/>
            <p:cNvGrpSpPr/>
            <p:nvPr/>
          </p:nvGrpSpPr>
          <p:grpSpPr>
            <a:xfrm>
              <a:off x="13961" y="2288"/>
              <a:ext cx="2916" cy="7492"/>
              <a:chOff x="13856" y="2187"/>
              <a:chExt cx="2916" cy="7492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3856" y="2187"/>
                <a:ext cx="2916" cy="7493"/>
                <a:chOff x="11875" y="1310"/>
                <a:chExt cx="3246" cy="8338"/>
              </a:xfrm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1875" y="1310"/>
                  <a:ext cx="3246" cy="2942"/>
                </a:xfrm>
                <a:prstGeom prst="rect">
                  <a:avLst/>
                </a:prstGeom>
              </p:spPr>
            </p:pic>
            <p:pic>
              <p:nvPicPr>
                <p:cNvPr id="6" name="图片 5"/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875" y="4252"/>
                  <a:ext cx="3246" cy="2296"/>
                </a:xfrm>
                <a:prstGeom prst="rect">
                  <a:avLst/>
                </a:prstGeom>
              </p:spPr>
            </p:pic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18"/>
                <a:srcRect t="38390"/>
                <a:stretch>
                  <a:fillRect/>
                </a:stretch>
              </p:blipFill>
              <p:spPr>
                <a:xfrm>
                  <a:off x="11875" y="6548"/>
                  <a:ext cx="3245" cy="3100"/>
                </a:xfrm>
                <a:prstGeom prst="rect">
                  <a:avLst/>
                </a:prstGeom>
              </p:spPr>
            </p:pic>
          </p:grp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4993" y="7891"/>
                <a:ext cx="1779" cy="1789"/>
              </a:xfrm>
              <a:prstGeom prst="rect">
                <a:avLst/>
              </a:prstGeom>
            </p:spPr>
          </p:pic>
        </p:grpSp>
        <p:sp>
          <p:nvSpPr>
            <p:cNvPr id="59" name="圆角矩形 58"/>
            <p:cNvSpPr/>
            <p:nvPr/>
          </p:nvSpPr>
          <p:spPr>
            <a:xfrm>
              <a:off x="14515" y="1565"/>
              <a:ext cx="1808" cy="499"/>
            </a:xfrm>
            <a:prstGeom prst="roundRect">
              <a:avLst/>
            </a:prstGeom>
            <a:solidFill>
              <a:srgbClr val="FF6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b="1"/>
                <a:t>活动案例展示</a:t>
              </a:r>
            </a:p>
          </p:txBody>
        </p:sp>
      </p:grpSp>
      <p:sp>
        <p:nvSpPr>
          <p:cNvPr id="60" name="圆角矩形 59"/>
          <p:cNvSpPr/>
          <p:nvPr/>
        </p:nvSpPr>
        <p:spPr>
          <a:xfrm>
            <a:off x="10875010" y="970280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活动达成效果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4778375" y="1014095"/>
            <a:ext cx="3143250" cy="5844540"/>
            <a:chOff x="8344" y="1565"/>
            <a:chExt cx="4950" cy="9204"/>
          </a:xfrm>
        </p:grpSpPr>
        <p:sp>
          <p:nvSpPr>
            <p:cNvPr id="23" name="圆角矩形 22"/>
            <p:cNvSpPr/>
            <p:nvPr/>
          </p:nvSpPr>
          <p:spPr>
            <a:xfrm>
              <a:off x="11575" y="7578"/>
              <a:ext cx="1708" cy="886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1633" y="6364"/>
              <a:ext cx="1588" cy="787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9732" y="6331"/>
              <a:ext cx="1648" cy="787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0501" y="5146"/>
              <a:ext cx="2066" cy="787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0086" y="3765"/>
              <a:ext cx="2792" cy="1072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0845" y="2124"/>
              <a:ext cx="1272" cy="12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0138" y="3844"/>
              <a:ext cx="2688" cy="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进入活动页面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查看活动规则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点击按钮</a:t>
              </a:r>
              <a:r>
                <a:rPr lang="zh-CN" altLang="en-US" sz="1000" b="1">
                  <a:solidFill>
                    <a:schemeClr val="tx1"/>
                  </a:solidFill>
                </a:rPr>
                <a:t>参与主体预约活动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638" y="5237"/>
              <a:ext cx="1688" cy="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预约前填写表单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 b="1">
                  <a:solidFill>
                    <a:schemeClr val="tx1"/>
                  </a:solidFill>
                </a:rPr>
                <a:t>收集用户信息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712" y="6410"/>
              <a:ext cx="1688" cy="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获得无门槛福利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 b="1">
                  <a:solidFill>
                    <a:schemeClr val="tx1"/>
                  </a:solidFill>
                </a:rPr>
                <a:t>领取奖品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683" y="6410"/>
              <a:ext cx="1488" cy="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 b="1">
                  <a:solidFill>
                    <a:schemeClr val="tx1"/>
                  </a:solidFill>
                </a:rPr>
                <a:t>获得抽签码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等待抽签开奖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683" y="7581"/>
              <a:ext cx="1488" cy="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 b="1">
                  <a:solidFill>
                    <a:schemeClr val="tx1"/>
                  </a:solidFill>
                </a:rPr>
                <a:t>规定时间开奖</a:t>
              </a:r>
              <a:endParaRPr lang="zh-CN" altLang="en-US" sz="1000">
                <a:solidFill>
                  <a:schemeClr val="tx1"/>
                </a:solidFill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公布中奖名单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获得免单资格</a:t>
              </a: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1860" y="8906"/>
              <a:ext cx="1138" cy="1134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0022" y="7402"/>
              <a:ext cx="1068" cy="1064"/>
            </a:xfrm>
            <a:prstGeom prst="rect">
              <a:avLst/>
            </a:prstGeom>
          </p:spPr>
        </p:pic>
        <p:sp>
          <p:nvSpPr>
            <p:cNvPr id="36" name="流程图: 合并 35"/>
            <p:cNvSpPr/>
            <p:nvPr/>
          </p:nvSpPr>
          <p:spPr>
            <a:xfrm>
              <a:off x="11338" y="4863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流程图: 合并 36"/>
            <p:cNvSpPr/>
            <p:nvPr/>
          </p:nvSpPr>
          <p:spPr>
            <a:xfrm>
              <a:off x="10498" y="5985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流程图: 合并 41"/>
            <p:cNvSpPr/>
            <p:nvPr/>
          </p:nvSpPr>
          <p:spPr>
            <a:xfrm>
              <a:off x="12283" y="5985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流程图: 合并 42"/>
            <p:cNvSpPr/>
            <p:nvPr/>
          </p:nvSpPr>
          <p:spPr>
            <a:xfrm>
              <a:off x="12283" y="7190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流程图: 合并 43"/>
            <p:cNvSpPr/>
            <p:nvPr/>
          </p:nvSpPr>
          <p:spPr>
            <a:xfrm>
              <a:off x="12286" y="8634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流程图: 合并 44"/>
            <p:cNvSpPr/>
            <p:nvPr/>
          </p:nvSpPr>
          <p:spPr>
            <a:xfrm>
              <a:off x="10501" y="7190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流程图: 合并 45"/>
            <p:cNvSpPr/>
            <p:nvPr/>
          </p:nvSpPr>
          <p:spPr>
            <a:xfrm>
              <a:off x="11337" y="3452"/>
              <a:ext cx="287" cy="287"/>
            </a:xfrm>
            <a:prstGeom prst="flowChartMerg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693" y="8437"/>
              <a:ext cx="1728" cy="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发放优惠券奖品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200" b="1">
                  <a:solidFill>
                    <a:schemeClr val="tx1"/>
                  </a:solidFill>
                </a:rPr>
                <a:t>引导到店消费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566" y="10040"/>
              <a:ext cx="1728" cy="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发放免单资格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200" b="1">
                  <a:solidFill>
                    <a:schemeClr val="tx1"/>
                  </a:solidFill>
                </a:rPr>
                <a:t>引导到店消费</a:t>
              </a: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10576" y="1565"/>
              <a:ext cx="1808" cy="499"/>
            </a:xfrm>
            <a:prstGeom prst="roundRect">
              <a:avLst/>
            </a:prstGeom>
            <a:solidFill>
              <a:srgbClr val="FF6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b="1"/>
                <a:t>活动模型流程</a:t>
              </a: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8344" y="5158"/>
              <a:ext cx="1678" cy="787"/>
            </a:xfrm>
            <a:prstGeom prst="roundRect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439" y="5225"/>
              <a:ext cx="1488" cy="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000" b="1">
                  <a:solidFill>
                    <a:schemeClr val="tx1"/>
                  </a:solidFill>
                </a:rPr>
                <a:t>沉淀私域</a:t>
              </a:r>
              <a:r>
                <a:rPr lang="zh-CN" altLang="en-US" sz="1000">
                  <a:solidFill>
                    <a:schemeClr val="tx1"/>
                  </a:solidFill>
                </a:rPr>
                <a:t>池</a:t>
              </a:r>
            </a:p>
            <a:p>
              <a:pPr algn="ctr">
                <a:lnSpc>
                  <a:spcPct val="110000"/>
                </a:lnSpc>
              </a:pPr>
              <a:r>
                <a:rPr lang="zh-CN" altLang="en-US" sz="1000">
                  <a:solidFill>
                    <a:schemeClr val="tx1"/>
                  </a:solidFill>
                </a:rPr>
                <a:t>持续运营触达</a:t>
              </a:r>
            </a:p>
          </p:txBody>
        </p:sp>
        <p:sp>
          <p:nvSpPr>
            <p:cNvPr id="72" name="直角三角形 71"/>
            <p:cNvSpPr/>
            <p:nvPr/>
          </p:nvSpPr>
          <p:spPr>
            <a:xfrm rot="2640000">
              <a:off x="10177" y="5388"/>
              <a:ext cx="302" cy="302"/>
            </a:xfrm>
            <a:prstGeom prst="rtTriangle">
              <a:avLst/>
            </a:prstGeom>
            <a:solidFill>
              <a:schemeClr val="accent5">
                <a:lumMod val="7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99440" y="1188720"/>
            <a:ext cx="4239260" cy="620395"/>
            <a:chOff x="944" y="2454"/>
            <a:chExt cx="6676" cy="977"/>
          </a:xfrm>
        </p:grpSpPr>
        <p:sp>
          <p:nvSpPr>
            <p:cNvPr id="73" name="KSO_Shape"/>
            <p:cNvSpPr/>
            <p:nvPr>
              <p:custDataLst>
                <p:tags r:id="rId12"/>
              </p:custDataLst>
            </p:nvPr>
          </p:nvSpPr>
          <p:spPr bwMode="auto">
            <a:xfrm>
              <a:off x="944" y="2758"/>
              <a:ext cx="684" cy="673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矩形 73"/>
            <p:cNvSpPr/>
            <p:nvPr>
              <p:custDataLst>
                <p:tags r:id="rId13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应用场景：门店引流</a:t>
              </a: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78"/>
          <p:cNvSpPr txBox="1"/>
          <p:nvPr/>
        </p:nvSpPr>
        <p:spPr>
          <a:xfrm>
            <a:off x="1136650" y="1756410"/>
            <a:ext cx="3275965" cy="1642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200" b="1"/>
              <a:t>活动机制：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以无门槛优惠券和预约抽免单为激励</a:t>
            </a:r>
            <a:r>
              <a:rPr lang="zh-CN" altLang="en-US" sz="1000" b="1">
                <a:solidFill>
                  <a:srgbClr val="FF0000"/>
                </a:solidFill>
              </a:rPr>
              <a:t>吸引客户、扩大用户池</a:t>
            </a:r>
            <a:r>
              <a:rPr lang="zh-CN" altLang="en-US" sz="1000"/>
              <a:t>；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设置表单提交作为参与条件，收集用户信息，以</a:t>
            </a:r>
            <a:r>
              <a:rPr lang="zh-CN" altLang="en-US" sz="1000" b="1">
                <a:solidFill>
                  <a:srgbClr val="FF0000"/>
                </a:solidFill>
              </a:rPr>
              <a:t>沉淀私域用户，持续运营转化</a:t>
            </a:r>
            <a:r>
              <a:rPr lang="zh-CN" altLang="en-US" sz="1000"/>
              <a:t>；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以自有线下权益为激励内容，直接引导到店消费，以达到</a:t>
            </a:r>
            <a:r>
              <a:rPr lang="zh-CN" altLang="en-US" sz="1000" b="1">
                <a:solidFill>
                  <a:srgbClr val="FF0000"/>
                </a:solidFill>
              </a:rPr>
              <a:t>门店引流</a:t>
            </a:r>
            <a:r>
              <a:rPr lang="zh-CN" altLang="en-US" sz="1000"/>
              <a:t>的最终目的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599440" y="3421380"/>
            <a:ext cx="4237990" cy="619125"/>
            <a:chOff x="946" y="2454"/>
            <a:chExt cx="6674" cy="975"/>
          </a:xfrm>
        </p:grpSpPr>
        <p:sp>
          <p:nvSpPr>
            <p:cNvPr id="83" name="KSO_Shape"/>
            <p:cNvSpPr/>
            <p:nvPr>
              <p:custDataLst>
                <p:tags r:id="rId10"/>
              </p:custDataLst>
            </p:nvPr>
          </p:nvSpPr>
          <p:spPr bwMode="auto">
            <a:xfrm>
              <a:off x="946" y="2759"/>
              <a:ext cx="680" cy="670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矩形 83"/>
            <p:cNvSpPr/>
            <p:nvPr>
              <p:custDataLst>
                <p:tags r:id="rId11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 dirty="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玩法功能推荐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10966450" y="1496060"/>
            <a:ext cx="965200" cy="965200"/>
            <a:chOff x="1416" y="7725"/>
            <a:chExt cx="1520" cy="1520"/>
          </a:xfrm>
        </p:grpSpPr>
        <p:sp>
          <p:nvSpPr>
            <p:cNvPr id="87" name="椭圆 86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592" y="7892"/>
              <a:ext cx="116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/>
                <a:t>总</a:t>
              </a:r>
              <a:r>
                <a:rPr lang="en-US" altLang="zh-CN" sz="1000"/>
                <a:t>PV\UV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457" y="8251"/>
              <a:ext cx="143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56.78%UP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966450" y="2597785"/>
            <a:ext cx="965200" cy="965200"/>
            <a:chOff x="1416" y="7725"/>
            <a:chExt cx="1520" cy="1520"/>
          </a:xfrm>
        </p:grpSpPr>
        <p:sp>
          <p:nvSpPr>
            <p:cNvPr id="92" name="椭圆 91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515" y="7817"/>
              <a:ext cx="1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最高</a:t>
              </a:r>
            </a:p>
            <a:p>
              <a:pPr algn="ctr"/>
              <a:r>
                <a:rPr lang="zh-CN" sz="1000"/>
                <a:t>分享率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457" y="8407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28.78%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910570" y="3719195"/>
            <a:ext cx="1076960" cy="965200"/>
            <a:chOff x="1328" y="7725"/>
            <a:chExt cx="1696" cy="1520"/>
          </a:xfrm>
        </p:grpSpPr>
        <p:sp>
          <p:nvSpPr>
            <p:cNvPr id="96" name="椭圆 95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328" y="7892"/>
              <a:ext cx="169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沉淀</a:t>
              </a:r>
              <a:endParaRPr lang="zh-CN" sz="1000" u="sng"/>
            </a:p>
            <a:p>
              <a:pPr algn="ctr"/>
              <a:r>
                <a:rPr lang="zh-CN" sz="1000"/>
                <a:t>私域用户资源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457" y="8520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400+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0910570" y="4833620"/>
            <a:ext cx="1076960" cy="965200"/>
            <a:chOff x="1328" y="7725"/>
            <a:chExt cx="1696" cy="1520"/>
          </a:xfrm>
        </p:grpSpPr>
        <p:sp>
          <p:nvSpPr>
            <p:cNvPr id="100" name="椭圆 99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328" y="7892"/>
              <a:ext cx="169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发放</a:t>
              </a:r>
            </a:p>
            <a:p>
              <a:pPr algn="ctr"/>
              <a:r>
                <a:rPr lang="zh-CN" sz="1000"/>
                <a:t>门店优惠券券</a:t>
              </a: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457" y="8520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600+</a:t>
              </a:r>
            </a:p>
          </p:txBody>
        </p:sp>
      </p:grpSp>
      <p:cxnSp>
        <p:nvCxnSpPr>
          <p:cNvPr id="120" name="直接连接符 119"/>
          <p:cNvCxnSpPr/>
          <p:nvPr>
            <p:custDataLst>
              <p:tags r:id="rId1"/>
            </p:custDataLst>
          </p:nvPr>
        </p:nvCxnSpPr>
        <p:spPr>
          <a:xfrm>
            <a:off x="1717675" y="4390390"/>
            <a:ext cx="955675" cy="635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21" name="矩形 120"/>
          <p:cNvSpPr/>
          <p:nvPr>
            <p:custDataLst>
              <p:tags r:id="rId2"/>
            </p:custDataLst>
          </p:nvPr>
        </p:nvSpPr>
        <p:spPr>
          <a:xfrm>
            <a:off x="12070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1918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/>
              <a:t>预</a:t>
            </a:r>
            <a:r>
              <a:rPr lang="en-US" altLang="zh-CN" sz="1200" b="1"/>
              <a:t> </a:t>
            </a:r>
            <a:r>
              <a:rPr lang="zh-CN" altLang="en-US" sz="1200" b="1"/>
              <a:t>约</a:t>
            </a:r>
            <a:r>
              <a:rPr lang="en-US" altLang="zh-CN" sz="1200" b="1"/>
              <a:t> </a:t>
            </a:r>
            <a:r>
              <a:rPr lang="zh-CN" altLang="en-US" sz="1200" b="1"/>
              <a:t>抽</a:t>
            </a:r>
            <a:r>
              <a:rPr lang="en-US" altLang="zh-CN" sz="1200" b="1"/>
              <a:t> </a:t>
            </a:r>
            <a:r>
              <a:rPr lang="zh-CN" altLang="en-US" sz="1200" b="1"/>
              <a:t>签</a:t>
            </a:r>
          </a:p>
        </p:txBody>
      </p:sp>
      <p:sp>
        <p:nvSpPr>
          <p:cNvPr id="138" name="文本框 137"/>
          <p:cNvSpPr txBox="1"/>
          <p:nvPr/>
        </p:nvSpPr>
        <p:spPr>
          <a:xfrm>
            <a:off x="1174750" y="4434840"/>
            <a:ext cx="16592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预约玩法通过设置</a:t>
            </a:r>
            <a:r>
              <a:rPr lang="zh-CN" altLang="en-US" sz="1000" b="1">
                <a:solidFill>
                  <a:srgbClr val="FF0000"/>
                </a:solidFill>
              </a:rPr>
              <a:t>定时开奖的抽签码</a:t>
            </a:r>
            <a:r>
              <a:rPr lang="zh-CN" altLang="en-US" sz="1000"/>
              <a:t>，吸引客户、提高客户参与度</a:t>
            </a:r>
          </a:p>
        </p:txBody>
      </p:sp>
      <p:cxnSp>
        <p:nvCxnSpPr>
          <p:cNvPr id="139" name="直接连接符 138"/>
          <p:cNvCxnSpPr/>
          <p:nvPr>
            <p:custDataLst>
              <p:tags r:id="rId3"/>
            </p:custDataLst>
          </p:nvPr>
        </p:nvCxnSpPr>
        <p:spPr>
          <a:xfrm>
            <a:off x="1694815" y="5711825"/>
            <a:ext cx="959485" cy="762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40" name="矩形 139"/>
          <p:cNvSpPr/>
          <p:nvPr>
            <p:custDataLst>
              <p:tags r:id="rId4"/>
            </p:custDataLst>
          </p:nvPr>
        </p:nvSpPr>
        <p:spPr>
          <a:xfrm>
            <a:off x="1184174" y="5663982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1169035" y="5338445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/>
              <a:t>领</a:t>
            </a:r>
            <a:r>
              <a:rPr lang="en-US" altLang="zh-CN" sz="1200" b="1"/>
              <a:t> </a:t>
            </a:r>
            <a:r>
              <a:rPr lang="zh-CN" altLang="en-US" sz="1200" b="1"/>
              <a:t>奖</a:t>
            </a:r>
            <a:r>
              <a:rPr lang="en-US" altLang="zh-CN" sz="1200" b="1"/>
              <a:t> </a:t>
            </a:r>
            <a:r>
              <a:rPr lang="zh-CN" altLang="en-US" sz="1200" b="1"/>
              <a:t>发</a:t>
            </a:r>
            <a:r>
              <a:rPr lang="en-US" altLang="zh-CN" sz="1200" b="1"/>
              <a:t> </a:t>
            </a:r>
            <a:r>
              <a:rPr lang="zh-CN" altLang="en-US" sz="1200" b="1"/>
              <a:t>奖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1147445" y="5756275"/>
            <a:ext cx="1675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领奖玩法主要的</a:t>
            </a:r>
            <a:r>
              <a:rPr lang="zh-CN" altLang="en-US" sz="1000" b="1">
                <a:solidFill>
                  <a:srgbClr val="FF0000"/>
                </a:solidFill>
              </a:rPr>
              <a:t>营销活动福利发放</a:t>
            </a:r>
            <a:r>
              <a:rPr lang="zh-CN" altLang="en-US" sz="1000"/>
              <a:t>方法，可设置奖品激励吸引用户</a:t>
            </a:r>
          </a:p>
        </p:txBody>
      </p:sp>
      <p:cxnSp>
        <p:nvCxnSpPr>
          <p:cNvPr id="143" name="直接连接符 142"/>
          <p:cNvCxnSpPr/>
          <p:nvPr>
            <p:custDataLst>
              <p:tags r:id="rId5"/>
            </p:custDataLst>
          </p:nvPr>
        </p:nvCxnSpPr>
        <p:spPr>
          <a:xfrm>
            <a:off x="3597275" y="4390390"/>
            <a:ext cx="1031240" cy="1587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44" name="矩形 143"/>
          <p:cNvSpPr/>
          <p:nvPr>
            <p:custDataLst>
              <p:tags r:id="rId6"/>
            </p:custDataLst>
          </p:nvPr>
        </p:nvSpPr>
        <p:spPr>
          <a:xfrm>
            <a:off x="30866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30714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/>
              <a:t>留</a:t>
            </a:r>
            <a:r>
              <a:rPr lang="en-US" altLang="zh-CN" sz="1200" b="1"/>
              <a:t> </a:t>
            </a:r>
            <a:r>
              <a:rPr lang="zh-CN" altLang="en-US" sz="1200" b="1"/>
              <a:t>资</a:t>
            </a:r>
            <a:r>
              <a:rPr lang="en-US" altLang="zh-CN" sz="1200" b="1"/>
              <a:t> </a:t>
            </a:r>
            <a:r>
              <a:rPr lang="zh-CN" altLang="en-US" sz="1200" b="1"/>
              <a:t>表</a:t>
            </a:r>
            <a:r>
              <a:rPr lang="en-US" altLang="zh-CN" sz="1200" b="1"/>
              <a:t> </a:t>
            </a:r>
            <a:r>
              <a:rPr lang="zh-CN" altLang="en-US" sz="1200" b="1"/>
              <a:t>单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3049905" y="4434840"/>
            <a:ext cx="16465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留资表单是收集客户资料、</a:t>
            </a:r>
            <a:r>
              <a:rPr lang="zh-CN" altLang="en-US" sz="1000" b="1">
                <a:solidFill>
                  <a:srgbClr val="FF0000"/>
                </a:solidFill>
              </a:rPr>
              <a:t>沉淀客户资源</a:t>
            </a:r>
            <a:r>
              <a:rPr lang="zh-CN" altLang="en-US" sz="1000"/>
              <a:t>的主要手段，同时也能作为活动参与的初步门槛</a:t>
            </a:r>
          </a:p>
        </p:txBody>
      </p:sp>
      <p:cxnSp>
        <p:nvCxnSpPr>
          <p:cNvPr id="147" name="直接连接符 146"/>
          <p:cNvCxnSpPr/>
          <p:nvPr>
            <p:custDataLst>
              <p:tags r:id="rId7"/>
            </p:custDataLst>
          </p:nvPr>
        </p:nvCxnSpPr>
        <p:spPr>
          <a:xfrm flipV="1">
            <a:off x="3597910" y="5709920"/>
            <a:ext cx="1021080" cy="190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48" name="矩形 147"/>
          <p:cNvSpPr/>
          <p:nvPr>
            <p:custDataLst>
              <p:tags r:id="rId8"/>
            </p:custDataLst>
          </p:nvPr>
        </p:nvSpPr>
        <p:spPr>
          <a:xfrm>
            <a:off x="3087269" y="5663982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3072130" y="5338445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/>
              <a:t>权</a:t>
            </a:r>
            <a:r>
              <a:rPr lang="en-US" altLang="zh-CN" sz="1200" b="1"/>
              <a:t> </a:t>
            </a:r>
            <a:r>
              <a:rPr lang="zh-CN" altLang="en-US" sz="1200" b="1"/>
              <a:t>益</a:t>
            </a:r>
            <a:r>
              <a:rPr lang="en-US" altLang="zh-CN" sz="1200" b="1"/>
              <a:t> </a:t>
            </a:r>
            <a:r>
              <a:rPr lang="zh-CN" altLang="en-US" sz="1200" b="1"/>
              <a:t>打</a:t>
            </a:r>
            <a:r>
              <a:rPr lang="en-US" altLang="zh-CN" sz="1200" b="1"/>
              <a:t> </a:t>
            </a:r>
            <a:r>
              <a:rPr lang="zh-CN" altLang="en-US" sz="1200" b="1"/>
              <a:t>通</a:t>
            </a:r>
          </a:p>
        </p:txBody>
      </p:sp>
      <p:sp>
        <p:nvSpPr>
          <p:cNvPr id="150" name="文本框 149"/>
          <p:cNvSpPr txBox="1"/>
          <p:nvPr/>
        </p:nvSpPr>
        <p:spPr>
          <a:xfrm>
            <a:off x="3050540" y="5756275"/>
            <a:ext cx="1675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支持多种发奖方式、支持</a:t>
            </a:r>
            <a:r>
              <a:rPr lang="zh-CN" altLang="en-US" sz="1000" b="1">
                <a:solidFill>
                  <a:srgbClr val="FF0000"/>
                </a:solidFill>
              </a:rPr>
              <a:t>自有权益、第三方权益对接打通</a:t>
            </a:r>
            <a:r>
              <a:rPr lang="zh-CN" altLang="en-US" sz="1000"/>
              <a:t>，自由设置奖品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CEF88EE3-3110-4A24-A23E-B6CB04F9D4F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门店引流：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以免单抽奖为激励扩大用户池  促进门店引流</a:t>
            </a:r>
            <a:endParaRPr lang="zh-CN" altLang="en-US" sz="2400" b="1" dirty="0">
              <a:solidFill>
                <a:srgbClr val="FE6B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>
            <a:off x="8862060" y="970280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活动案例展示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10875010" y="970280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活动达成效果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6598285" y="4385945"/>
            <a:ext cx="1084580" cy="562610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6570980" y="3594100"/>
            <a:ext cx="110490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420995" y="3594100"/>
            <a:ext cx="104648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6113780" y="1381760"/>
            <a:ext cx="131191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851525" y="291084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6510" y="1881505"/>
            <a:ext cx="807720" cy="8077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007735" y="2938145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进入落地页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了解活动详情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33795" y="1416050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线上线下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双渠道宣传推广</a:t>
            </a:r>
            <a:endParaRPr lang="zh-CN" altLang="en-US" sz="1000" b="1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08295" y="3644265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扫描跳转小程序</a:t>
            </a:r>
            <a:endParaRPr lang="en-US" altLang="zh-CN" sz="1000" b="1">
              <a:solidFill>
                <a:schemeClr val="tx1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留资报名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32880" y="3644265"/>
            <a:ext cx="1198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在线浏览选手信息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收听参赛作品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592570" y="4451985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投票、表单留资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、留言互动</a:t>
            </a:r>
          </a:p>
        </p:txBody>
      </p:sp>
      <p:sp>
        <p:nvSpPr>
          <p:cNvPr id="44" name="流程图: 合并 43"/>
          <p:cNvSpPr/>
          <p:nvPr/>
        </p:nvSpPr>
        <p:spPr>
          <a:xfrm>
            <a:off x="7042785" y="499999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合并 45"/>
          <p:cNvSpPr/>
          <p:nvPr/>
        </p:nvSpPr>
        <p:spPr>
          <a:xfrm>
            <a:off x="6678930" y="268922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6195695" y="101409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活动模型流程</a:t>
            </a:r>
          </a:p>
        </p:txBody>
      </p:sp>
      <p:sp>
        <p:nvSpPr>
          <p:cNvPr id="61" name="圆角矩形 60"/>
          <p:cNvSpPr/>
          <p:nvPr/>
        </p:nvSpPr>
        <p:spPr>
          <a:xfrm>
            <a:off x="5461635" y="4410075"/>
            <a:ext cx="97155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5474970" y="4452620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沉淀私域</a:t>
            </a:r>
            <a:r>
              <a:rPr lang="zh-CN" altLang="en-US" sz="1000">
                <a:solidFill>
                  <a:schemeClr val="tx1"/>
                </a:solidFill>
              </a:rPr>
              <a:t>池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持续运营触达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599440" y="1188720"/>
            <a:ext cx="4239260" cy="620395"/>
            <a:chOff x="944" y="2454"/>
            <a:chExt cx="6676" cy="977"/>
          </a:xfrm>
        </p:grpSpPr>
        <p:sp>
          <p:nvSpPr>
            <p:cNvPr id="73" name="KSO_Shape"/>
            <p:cNvSpPr/>
            <p:nvPr>
              <p:custDataLst>
                <p:tags r:id="rId8"/>
              </p:custDataLst>
            </p:nvPr>
          </p:nvSpPr>
          <p:spPr bwMode="auto">
            <a:xfrm>
              <a:off x="944" y="2758"/>
              <a:ext cx="684" cy="673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矩形 73"/>
            <p:cNvSpPr/>
            <p:nvPr>
              <p:custDataLst>
                <p:tags r:id="rId9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应用场景：线上线下引流</a:t>
              </a: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78"/>
          <p:cNvSpPr txBox="1"/>
          <p:nvPr/>
        </p:nvSpPr>
        <p:spPr>
          <a:xfrm>
            <a:off x="1136650" y="1756410"/>
            <a:ext cx="3275965" cy="1642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200" b="1"/>
              <a:t>活动机制：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sz="1000"/>
              <a:t>在线下举行比赛活动，在线上报名留资、投票；</a:t>
            </a:r>
            <a:r>
              <a:rPr lang="zh-CN" sz="1000" b="1">
                <a:solidFill>
                  <a:srgbClr val="549E39"/>
                </a:solidFill>
              </a:rPr>
              <a:t>线上线下双渠道连接导通</a:t>
            </a:r>
            <a:r>
              <a:rPr lang="zh-CN" sz="1000"/>
              <a:t>，实现</a:t>
            </a:r>
            <a:r>
              <a:rPr lang="zh-CN" sz="1000" b="1">
                <a:solidFill>
                  <a:srgbClr val="549E39"/>
                </a:solidFill>
              </a:rPr>
              <a:t>线下门店流浪</a:t>
            </a:r>
            <a:r>
              <a:rPr lang="en-US" altLang="zh-CN" sz="1000" b="1">
                <a:solidFill>
                  <a:srgbClr val="549E39"/>
                </a:solidFill>
              </a:rPr>
              <a:t>—</a:t>
            </a:r>
            <a:r>
              <a:rPr lang="zh-CN" altLang="en-US" sz="1000" b="1">
                <a:solidFill>
                  <a:srgbClr val="549E39"/>
                </a:solidFill>
              </a:rPr>
              <a:t>小程序、线上公众号粉丝</a:t>
            </a:r>
            <a:r>
              <a:rPr lang="en-US" altLang="zh-CN" sz="1000" b="1">
                <a:solidFill>
                  <a:srgbClr val="549E39"/>
                </a:solidFill>
              </a:rPr>
              <a:t>/</a:t>
            </a:r>
            <a:r>
              <a:rPr lang="zh-CN" altLang="en-US" sz="1000" b="1">
                <a:solidFill>
                  <a:srgbClr val="549E39"/>
                </a:solidFill>
              </a:rPr>
              <a:t>小程序用户</a:t>
            </a:r>
            <a:r>
              <a:rPr lang="en-US" altLang="zh-CN" sz="1000" b="1">
                <a:solidFill>
                  <a:srgbClr val="549E39"/>
                </a:solidFill>
              </a:rPr>
              <a:t>—</a:t>
            </a:r>
            <a:r>
              <a:rPr lang="zh-CN" altLang="en-US" sz="1000" b="1">
                <a:solidFill>
                  <a:srgbClr val="549E39"/>
                </a:solidFill>
              </a:rPr>
              <a:t>线下门店双向引流</a:t>
            </a:r>
          </a:p>
          <a:p>
            <a:pPr>
              <a:lnSpc>
                <a:spcPct val="140000"/>
              </a:lnSpc>
            </a:pPr>
            <a:r>
              <a:rPr lang="en-US" altLang="zh-CN" sz="1000" b="1">
                <a:solidFill>
                  <a:srgbClr val="549E39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使用一个</a:t>
            </a:r>
            <a:r>
              <a:rPr lang="en-US" altLang="zh-CN" sz="1000">
                <a:solidFill>
                  <a:schemeClr val="tx1"/>
                </a:solidFill>
              </a:rPr>
              <a:t>H5</a:t>
            </a:r>
            <a:r>
              <a:rPr lang="zh-CN" altLang="en-US" sz="1000">
                <a:solidFill>
                  <a:schemeClr val="tx1"/>
                </a:solidFill>
              </a:rPr>
              <a:t>落地页打通线下门店</a:t>
            </a:r>
            <a:r>
              <a:rPr lang="en-US" altLang="zh-CN" sz="1000">
                <a:solidFill>
                  <a:schemeClr val="tx1"/>
                </a:solidFill>
              </a:rPr>
              <a:t>—</a:t>
            </a:r>
            <a:r>
              <a:rPr lang="zh-CN" altLang="en-US" sz="1000">
                <a:solidFill>
                  <a:schemeClr val="tx1"/>
                </a:solidFill>
              </a:rPr>
              <a:t>自有小程序</a:t>
            </a:r>
            <a:r>
              <a:rPr lang="en-US" altLang="zh-CN" sz="1000">
                <a:solidFill>
                  <a:schemeClr val="tx1"/>
                </a:solidFill>
              </a:rPr>
              <a:t>—</a:t>
            </a:r>
            <a:r>
              <a:rPr lang="zh-CN" altLang="en-US" sz="1000">
                <a:solidFill>
                  <a:schemeClr val="tx1"/>
                </a:solidFill>
              </a:rPr>
              <a:t>微信公众号，</a:t>
            </a:r>
            <a:r>
              <a:rPr lang="zh-CN" sz="1000" b="1">
                <a:solidFill>
                  <a:srgbClr val="549E39"/>
                </a:solidFill>
              </a:rPr>
              <a:t>形成营销矩阵</a:t>
            </a:r>
            <a:r>
              <a:rPr lang="zh-CN" altLang="en-US" sz="1000">
                <a:solidFill>
                  <a:schemeClr val="tx1"/>
                </a:solidFill>
              </a:rPr>
              <a:t>；通过三场乡镇级的活动，达成</a:t>
            </a:r>
            <a:r>
              <a:rPr lang="zh-CN" altLang="en-US" sz="1000" b="1">
                <a:solidFill>
                  <a:srgbClr val="549E39"/>
                </a:solidFill>
              </a:rPr>
              <a:t>全国级的品牌宣传效果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99440" y="3421380"/>
            <a:ext cx="4237990" cy="619125"/>
            <a:chOff x="946" y="2454"/>
            <a:chExt cx="6674" cy="975"/>
          </a:xfrm>
        </p:grpSpPr>
        <p:sp>
          <p:nvSpPr>
            <p:cNvPr id="83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946" y="2759"/>
              <a:ext cx="680" cy="670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矩形 83"/>
            <p:cNvSpPr/>
            <p:nvPr>
              <p:custDataLst>
                <p:tags r:id="rId7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玩法功能推荐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10966450" y="1496060"/>
            <a:ext cx="965200" cy="965200"/>
            <a:chOff x="1416" y="7725"/>
            <a:chExt cx="1520" cy="1520"/>
          </a:xfrm>
        </p:grpSpPr>
        <p:sp>
          <p:nvSpPr>
            <p:cNvPr id="87" name="椭圆 86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592" y="7892"/>
              <a:ext cx="116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/>
                <a:t>3</a:t>
              </a:r>
              <a:r>
                <a:rPr lang="zh-CN" altLang="en-US" sz="1000"/>
                <a:t>场活动</a:t>
              </a:r>
            </a:p>
            <a:p>
              <a:pPr algn="ctr"/>
              <a:r>
                <a:rPr lang="zh-CN" altLang="en-US" sz="1000"/>
                <a:t>总计</a:t>
              </a:r>
              <a:r>
                <a:rPr lang="en-US" altLang="zh-CN" sz="1000"/>
                <a:t>PV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457" y="8417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34484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966450" y="2597785"/>
            <a:ext cx="965200" cy="965200"/>
            <a:chOff x="1416" y="7725"/>
            <a:chExt cx="1520" cy="1520"/>
          </a:xfrm>
        </p:grpSpPr>
        <p:sp>
          <p:nvSpPr>
            <p:cNvPr id="92" name="椭圆 91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515" y="7817"/>
              <a:ext cx="1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/>
                <a:t>3</a:t>
              </a:r>
              <a:r>
                <a:rPr lang="zh-CN" altLang="en-US" sz="1000"/>
                <a:t>场活动</a:t>
              </a:r>
            </a:p>
            <a:p>
              <a:pPr algn="ctr"/>
              <a:r>
                <a:rPr lang="zh-CN" altLang="en-US" sz="1000"/>
                <a:t>总计</a:t>
              </a:r>
              <a:r>
                <a:rPr lang="en-US" altLang="zh-CN" sz="1000"/>
                <a:t>UV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457" y="8407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14877</a:t>
              </a:r>
              <a:endParaRPr lang="zh-CN" altLang="en-US" sz="1600" b="1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910570" y="3719195"/>
            <a:ext cx="1076960" cy="965200"/>
            <a:chOff x="1328" y="7725"/>
            <a:chExt cx="1696" cy="1520"/>
          </a:xfrm>
        </p:grpSpPr>
        <p:sp>
          <p:nvSpPr>
            <p:cNvPr id="96" name="椭圆 95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328" y="7892"/>
              <a:ext cx="169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累计</a:t>
              </a:r>
            </a:p>
            <a:p>
              <a:pPr algn="ctr"/>
              <a:r>
                <a:rPr lang="zh-CN" sz="1000"/>
                <a:t>投票人数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457" y="8520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10635</a:t>
              </a:r>
            </a:p>
          </p:txBody>
        </p:sp>
      </p:grpSp>
      <p:cxnSp>
        <p:nvCxnSpPr>
          <p:cNvPr id="120" name="直接连接符 119"/>
          <p:cNvCxnSpPr/>
          <p:nvPr>
            <p:custDataLst>
              <p:tags r:id="rId1"/>
            </p:custDataLst>
          </p:nvPr>
        </p:nvCxnSpPr>
        <p:spPr>
          <a:xfrm>
            <a:off x="1717675" y="4390390"/>
            <a:ext cx="955675" cy="635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21" name="矩形 120"/>
          <p:cNvSpPr/>
          <p:nvPr>
            <p:custDataLst>
              <p:tags r:id="rId2"/>
            </p:custDataLst>
          </p:nvPr>
        </p:nvSpPr>
        <p:spPr>
          <a:xfrm>
            <a:off x="12070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1918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投</a:t>
            </a:r>
            <a:r>
              <a:rPr lang="en-US" altLang="zh-CN" sz="1200" b="1"/>
              <a:t> </a:t>
            </a:r>
            <a:r>
              <a:rPr lang="zh-CN" altLang="en-US" sz="1200" b="1"/>
              <a:t>票</a:t>
            </a:r>
          </a:p>
        </p:txBody>
      </p:sp>
      <p:sp>
        <p:nvSpPr>
          <p:cNvPr id="138" name="文本框 137"/>
          <p:cNvSpPr txBox="1"/>
          <p:nvPr/>
        </p:nvSpPr>
        <p:spPr>
          <a:xfrm>
            <a:off x="1174750" y="4434840"/>
            <a:ext cx="16592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投票玩法属于具有</a:t>
            </a:r>
            <a:r>
              <a:rPr lang="zh-CN" altLang="en-US" sz="1000" b="1">
                <a:solidFill>
                  <a:srgbClr val="FF0000"/>
                </a:solidFill>
              </a:rPr>
              <a:t>高用户参与度</a:t>
            </a:r>
            <a:r>
              <a:rPr lang="zh-CN" altLang="en-US" sz="1000"/>
              <a:t>的玩法，访客可在前端上传资料主动参与投票，也可作为参与者只进行投票</a:t>
            </a:r>
          </a:p>
        </p:txBody>
      </p:sp>
      <p:cxnSp>
        <p:nvCxnSpPr>
          <p:cNvPr id="143" name="直接连接符 142"/>
          <p:cNvCxnSpPr/>
          <p:nvPr>
            <p:custDataLst>
              <p:tags r:id="rId3"/>
            </p:custDataLst>
          </p:nvPr>
        </p:nvCxnSpPr>
        <p:spPr>
          <a:xfrm>
            <a:off x="3597275" y="4390390"/>
            <a:ext cx="1031240" cy="1587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44" name="矩形 143"/>
          <p:cNvSpPr/>
          <p:nvPr>
            <p:custDataLst>
              <p:tags r:id="rId4"/>
            </p:custDataLst>
          </p:nvPr>
        </p:nvSpPr>
        <p:spPr>
          <a:xfrm>
            <a:off x="30866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30714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多</a:t>
            </a:r>
            <a:r>
              <a:rPr lang="en-US" altLang="zh-CN" sz="1200" b="1"/>
              <a:t> </a:t>
            </a:r>
            <a:r>
              <a:rPr lang="zh-CN" sz="1200" b="1"/>
              <a:t>环</a:t>
            </a:r>
            <a:r>
              <a:rPr lang="en-US" altLang="zh-CN" sz="1200" b="1"/>
              <a:t> </a:t>
            </a:r>
            <a:r>
              <a:rPr lang="zh-CN" sz="1200" b="1"/>
              <a:t>境</a:t>
            </a:r>
            <a:r>
              <a:rPr lang="en-US" altLang="zh-CN" sz="1200" b="1"/>
              <a:t> </a:t>
            </a:r>
            <a:r>
              <a:rPr lang="zh-CN" sz="1200" b="1"/>
              <a:t>授</a:t>
            </a:r>
            <a:r>
              <a:rPr lang="en-US" altLang="zh-CN" sz="1200" b="1"/>
              <a:t> </a:t>
            </a:r>
            <a:r>
              <a:rPr lang="zh-CN" sz="1200" b="1"/>
              <a:t>权</a:t>
            </a:r>
            <a:r>
              <a:rPr lang="en-US" altLang="zh-CN" sz="1200" b="1"/>
              <a:t> </a:t>
            </a:r>
            <a:r>
              <a:rPr lang="zh-CN" sz="1200" b="1"/>
              <a:t>跳</a:t>
            </a:r>
            <a:r>
              <a:rPr lang="en-US" altLang="zh-CN" sz="1200" b="1"/>
              <a:t> </a:t>
            </a:r>
            <a:r>
              <a:rPr lang="zh-CN" sz="1200" b="1"/>
              <a:t>转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3049905" y="4434840"/>
            <a:ext cx="16465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 b="1">
                <a:solidFill>
                  <a:srgbClr val="FF0000"/>
                </a:solidFill>
              </a:rPr>
              <a:t>开放多环境跳转授权接口</a:t>
            </a:r>
            <a:r>
              <a:rPr lang="zh-CN" altLang="en-US" sz="1000"/>
              <a:t>，支持</a:t>
            </a:r>
            <a:r>
              <a:rPr lang="en-US" altLang="zh-CN" sz="1000"/>
              <a:t>APP</a:t>
            </a:r>
            <a:r>
              <a:rPr lang="zh-CN" altLang="en-US" sz="1000"/>
              <a:t>、小程序、公众号、三方平台连接打通，多向引流</a:t>
            </a:r>
            <a:endParaRPr lang="en-US" altLang="zh-CN" sz="1000"/>
          </a:p>
        </p:txBody>
      </p:sp>
      <p:grpSp>
        <p:nvGrpSpPr>
          <p:cNvPr id="30" name="组合 29"/>
          <p:cNvGrpSpPr/>
          <p:nvPr/>
        </p:nvGrpSpPr>
        <p:grpSpPr>
          <a:xfrm>
            <a:off x="7810500" y="1548765"/>
            <a:ext cx="2831465" cy="5177155"/>
            <a:chOff x="12179" y="2439"/>
            <a:chExt cx="4459" cy="8153"/>
          </a:xfrm>
        </p:grpSpPr>
        <p:grpSp>
          <p:nvGrpSpPr>
            <p:cNvPr id="28" name="组合 27"/>
            <p:cNvGrpSpPr/>
            <p:nvPr/>
          </p:nvGrpSpPr>
          <p:grpSpPr>
            <a:xfrm>
              <a:off x="13082" y="2439"/>
              <a:ext cx="3556" cy="8153"/>
              <a:chOff x="12829" y="2267"/>
              <a:chExt cx="3766" cy="8635"/>
            </a:xfrm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7" name="组合 26"/>
              <p:cNvGrpSpPr/>
              <p:nvPr/>
            </p:nvGrpSpPr>
            <p:grpSpPr>
              <a:xfrm>
                <a:off x="12829" y="2267"/>
                <a:ext cx="3766" cy="8635"/>
                <a:chOff x="12829" y="2267"/>
                <a:chExt cx="3766" cy="8635"/>
              </a:xfrm>
            </p:grpSpPr>
            <p:pic>
              <p:nvPicPr>
                <p:cNvPr id="3" name="图片 2"/>
                <p:cNvPicPr>
                  <a:picLocks noChangeAspect="1"/>
                </p:cNvPicPr>
                <p:nvPr/>
              </p:nvPicPr>
              <p:blipFill>
                <a:blip r:embed="rId13"/>
                <a:srcRect b="53381"/>
                <a:stretch>
                  <a:fillRect/>
                </a:stretch>
              </p:blipFill>
              <p:spPr>
                <a:xfrm>
                  <a:off x="12830" y="2267"/>
                  <a:ext cx="3765" cy="3090"/>
                </a:xfrm>
                <a:prstGeom prst="rect">
                  <a:avLst/>
                </a:prstGeom>
              </p:spPr>
            </p:pic>
            <p:pic>
              <p:nvPicPr>
                <p:cNvPr id="4" name="图片 3"/>
                <p:cNvPicPr>
                  <a:picLocks noChangeAspect="1"/>
                </p:cNvPicPr>
                <p:nvPr/>
              </p:nvPicPr>
              <p:blipFill>
                <a:blip r:embed="rId14"/>
                <a:srcRect b="40106"/>
                <a:stretch>
                  <a:fillRect/>
                </a:stretch>
              </p:blipFill>
              <p:spPr>
                <a:xfrm>
                  <a:off x="12829" y="5357"/>
                  <a:ext cx="3766" cy="3424"/>
                </a:xfrm>
                <a:prstGeom prst="rect">
                  <a:avLst/>
                </a:prstGeom>
              </p:spPr>
            </p:pic>
            <p:pic>
              <p:nvPicPr>
                <p:cNvPr id="26" name="图片 25" descr="cbf52b0fd2ff15bccad20deb7fe2681"/>
                <p:cNvPicPr>
                  <a:picLocks noChangeAspect="1"/>
                </p:cNvPicPr>
                <p:nvPr/>
              </p:nvPicPr>
              <p:blipFill>
                <a:blip r:embed="rId15"/>
                <a:srcRect t="23731" b="44222"/>
                <a:stretch>
                  <a:fillRect/>
                </a:stretch>
              </p:blipFill>
              <p:spPr>
                <a:xfrm>
                  <a:off x="12830" y="8781"/>
                  <a:ext cx="3764" cy="2121"/>
                </a:xfrm>
                <a:prstGeom prst="rect">
                  <a:avLst/>
                </a:prstGeom>
                <a:effectLst/>
              </p:spPr>
            </p:pic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4266" y="8586"/>
                <a:ext cx="2328" cy="2316"/>
              </a:xfrm>
              <a:prstGeom prst="rect">
                <a:avLst/>
              </a:prstGeom>
              <a:effectLst/>
            </p:spPr>
          </p:pic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7"/>
            <a:srcRect l="3318" r="3318"/>
            <a:stretch>
              <a:fillRect/>
            </a:stretch>
          </p:blipFill>
          <p:spPr>
            <a:xfrm>
              <a:off x="12179" y="2439"/>
              <a:ext cx="1750" cy="1750"/>
            </a:xfrm>
            <a:prstGeom prst="ellipse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1" name="圆角矩形 30"/>
          <p:cNvSpPr/>
          <p:nvPr/>
        </p:nvSpPr>
        <p:spPr>
          <a:xfrm>
            <a:off x="7311390" y="2907030"/>
            <a:ext cx="643255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7351395" y="2918460"/>
            <a:ext cx="563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线下举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行比赛</a:t>
            </a:r>
          </a:p>
        </p:txBody>
      </p:sp>
      <p:sp>
        <p:nvSpPr>
          <p:cNvPr id="34" name="直角三角形 33"/>
          <p:cNvSpPr/>
          <p:nvPr/>
        </p:nvSpPr>
        <p:spPr>
          <a:xfrm rot="2640000">
            <a:off x="6473190" y="4572000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5" name="流程图: 合并 34"/>
          <p:cNvSpPr/>
          <p:nvPr/>
        </p:nvSpPr>
        <p:spPr>
          <a:xfrm>
            <a:off x="5856605" y="340423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流程图: 合并 52"/>
          <p:cNvSpPr/>
          <p:nvPr/>
        </p:nvSpPr>
        <p:spPr>
          <a:xfrm>
            <a:off x="6860540" y="341185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流程图: 合并 53"/>
          <p:cNvSpPr/>
          <p:nvPr/>
        </p:nvSpPr>
        <p:spPr>
          <a:xfrm>
            <a:off x="7031990" y="416052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流程图: 合并 54"/>
          <p:cNvSpPr/>
          <p:nvPr/>
        </p:nvSpPr>
        <p:spPr>
          <a:xfrm>
            <a:off x="5856605" y="416052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6471285" y="5971540"/>
            <a:ext cx="1325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投票结束、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公布排名、线下颁奖</a:t>
            </a: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0800000" flipV="1">
            <a:off x="6793865" y="5201285"/>
            <a:ext cx="676910" cy="68262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64" name="流程图: 合并 63"/>
          <p:cNvSpPr/>
          <p:nvPr/>
        </p:nvSpPr>
        <p:spPr>
          <a:xfrm>
            <a:off x="7425690" y="340423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1BDCAA00-7AEB-49B9-B642-B281A82A40A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98505" y="317848"/>
            <a:ext cx="12476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线上线下导流：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地域性品宣比赛  线上线下双渠道打通  达成全国级传播效果</a:t>
            </a:r>
            <a:endParaRPr lang="zh-CN" altLang="en-US" sz="2400" b="1" dirty="0">
              <a:solidFill>
                <a:srgbClr val="FE6B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240" y="1994535"/>
            <a:ext cx="4902835" cy="926465"/>
          </a:xfrm>
        </p:spPr>
        <p:txBody>
          <a:bodyPr>
            <a:normAutofit/>
          </a:bodyPr>
          <a:lstStyle/>
          <a:p>
            <a:r>
              <a:rPr lang="zh-CN" altLang="en-US" dirty="0"/>
              <a:t>内容营销能力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552565" y="3129915"/>
            <a:ext cx="5255260" cy="2511425"/>
          </a:xfrm>
        </p:spPr>
        <p:txBody>
          <a:bodyPr vert="horz" lIns="90000" tIns="0" rIns="90000" bIns="46800" rtlCol="0">
            <a:normAutofit/>
          </a:bodyPr>
          <a:lstStyle/>
          <a:p>
            <a:pPr lvl="0" algn="l">
              <a:lnSpc>
                <a:spcPct val="220000"/>
              </a:lnSpc>
              <a:spcAft>
                <a:spcPts val="0"/>
              </a:spcAft>
              <a:buClrTx/>
              <a:buSzTx/>
            </a:pPr>
            <a:r>
              <a:rPr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sym typeface="+mn-ea"/>
              </a:rPr>
              <a:t>快速、低成本、大批量生成发布营销活动</a:t>
            </a:r>
          </a:p>
          <a:p>
            <a:pPr lvl="0" algn="l">
              <a:lnSpc>
                <a:spcPct val="220000"/>
              </a:lnSpc>
              <a:spcAft>
                <a:spcPts val="0"/>
              </a:spcAft>
              <a:buClrTx/>
              <a:buSzTx/>
            </a:pPr>
            <a:r>
              <a:rPr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sym typeface="+mn-ea"/>
              </a:rPr>
              <a:t>丰富的内容生产形式、支持存量内容再创作</a:t>
            </a:r>
          </a:p>
          <a:p>
            <a:pPr lvl="0" algn="l">
              <a:lnSpc>
                <a:spcPct val="220000"/>
              </a:lnSpc>
              <a:spcAft>
                <a:spcPts val="0"/>
              </a:spcAft>
              <a:buClrTx/>
              <a:buSzTx/>
            </a:pPr>
            <a:r>
              <a:rPr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sym typeface="+mn-ea"/>
              </a:rPr>
              <a:t>规模最大的内容创意平台，海量模板、正版素材</a:t>
            </a:r>
          </a:p>
          <a:p>
            <a:pPr lvl="0" algn="l">
              <a:lnSpc>
                <a:spcPct val="220000"/>
              </a:lnSpc>
              <a:spcAft>
                <a:spcPts val="0"/>
              </a:spcAft>
              <a:buClrTx/>
              <a:buSzTx/>
            </a:pPr>
            <a:r>
              <a:rPr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sym typeface="+mn-ea"/>
              </a:rPr>
              <a:t>30种互动玩法专属定制，百种营销场景全覆盖</a:t>
            </a:r>
          </a:p>
          <a:p>
            <a:pPr lvl="0" algn="l">
              <a:lnSpc>
                <a:spcPct val="220000"/>
              </a:lnSpc>
              <a:spcAft>
                <a:spcPts val="0"/>
              </a:spcAft>
              <a:buClrTx/>
              <a:buSzTx/>
            </a:pPr>
            <a:endParaRPr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3A9487D-0A53-4D18-8396-7C6AFC0B8CEE}"/>
              </a:ext>
            </a:extLst>
          </p:cNvPr>
          <p:cNvGrpSpPr/>
          <p:nvPr/>
        </p:nvGrpSpPr>
        <p:grpSpPr>
          <a:xfrm>
            <a:off x="6303645" y="3395345"/>
            <a:ext cx="248920" cy="143510"/>
            <a:chOff x="6303645" y="3574958"/>
            <a:chExt cx="248920" cy="143510"/>
          </a:xfrm>
        </p:grpSpPr>
        <p:sp>
          <p:nvSpPr>
            <p:cNvPr id="2" name="燕尾形 1"/>
            <p:cNvSpPr/>
            <p:nvPr>
              <p:custDataLst>
                <p:tags r:id="rId10"/>
              </p:custDataLst>
            </p:nvPr>
          </p:nvSpPr>
          <p:spPr>
            <a:xfrm>
              <a:off x="6303645" y="357495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燕尾形 2"/>
            <p:cNvSpPr/>
            <p:nvPr>
              <p:custDataLst>
                <p:tags r:id="rId11"/>
              </p:custDataLst>
            </p:nvPr>
          </p:nvSpPr>
          <p:spPr>
            <a:xfrm>
              <a:off x="6428105" y="357495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B78B7F4-E752-4E33-839A-802207BC93E0}"/>
              </a:ext>
            </a:extLst>
          </p:cNvPr>
          <p:cNvGrpSpPr/>
          <p:nvPr/>
        </p:nvGrpSpPr>
        <p:grpSpPr>
          <a:xfrm>
            <a:off x="6303645" y="3920834"/>
            <a:ext cx="248920" cy="143510"/>
            <a:chOff x="6303645" y="4053748"/>
            <a:chExt cx="248920" cy="143510"/>
          </a:xfrm>
        </p:grpSpPr>
        <p:sp>
          <p:nvSpPr>
            <p:cNvPr id="6" name="燕尾形 5"/>
            <p:cNvSpPr/>
            <p:nvPr>
              <p:custDataLst>
                <p:tags r:id="rId8"/>
              </p:custDataLst>
            </p:nvPr>
          </p:nvSpPr>
          <p:spPr>
            <a:xfrm>
              <a:off x="6303645" y="405374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>
              <p:custDataLst>
                <p:tags r:id="rId9"/>
              </p:custDataLst>
            </p:nvPr>
          </p:nvSpPr>
          <p:spPr>
            <a:xfrm>
              <a:off x="6428105" y="405374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4D949C6D-5665-4E97-808B-E523208C9A12}"/>
              </a:ext>
            </a:extLst>
          </p:cNvPr>
          <p:cNvGrpSpPr/>
          <p:nvPr/>
        </p:nvGrpSpPr>
        <p:grpSpPr>
          <a:xfrm>
            <a:off x="6303645" y="4471915"/>
            <a:ext cx="248920" cy="143510"/>
            <a:chOff x="6303645" y="4531903"/>
            <a:chExt cx="248920" cy="143510"/>
          </a:xfrm>
        </p:grpSpPr>
        <p:sp>
          <p:nvSpPr>
            <p:cNvPr id="11" name="燕尾形 10"/>
            <p:cNvSpPr/>
            <p:nvPr>
              <p:custDataLst>
                <p:tags r:id="rId6"/>
              </p:custDataLst>
            </p:nvPr>
          </p:nvSpPr>
          <p:spPr>
            <a:xfrm>
              <a:off x="6303645" y="4531903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燕尾形 11"/>
            <p:cNvSpPr/>
            <p:nvPr>
              <p:custDataLst>
                <p:tags r:id="rId7"/>
              </p:custDataLst>
            </p:nvPr>
          </p:nvSpPr>
          <p:spPr>
            <a:xfrm>
              <a:off x="6428105" y="4531903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8177A84B-C08C-44B2-BE9B-5280FD1CCFA9}"/>
              </a:ext>
            </a:extLst>
          </p:cNvPr>
          <p:cNvGrpSpPr/>
          <p:nvPr/>
        </p:nvGrpSpPr>
        <p:grpSpPr>
          <a:xfrm>
            <a:off x="6303645" y="5000309"/>
            <a:ext cx="248920" cy="143510"/>
            <a:chOff x="6303645" y="5017678"/>
            <a:chExt cx="248920" cy="143510"/>
          </a:xfrm>
        </p:grpSpPr>
        <p:sp>
          <p:nvSpPr>
            <p:cNvPr id="16" name="燕尾形 15"/>
            <p:cNvSpPr/>
            <p:nvPr>
              <p:custDataLst>
                <p:tags r:id="rId4"/>
              </p:custDataLst>
            </p:nvPr>
          </p:nvSpPr>
          <p:spPr>
            <a:xfrm>
              <a:off x="6303645" y="501767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燕尾形 16"/>
            <p:cNvSpPr/>
            <p:nvPr>
              <p:custDataLst>
                <p:tags r:id="rId5"/>
              </p:custDataLst>
            </p:nvPr>
          </p:nvSpPr>
          <p:spPr>
            <a:xfrm>
              <a:off x="6428105" y="5017678"/>
              <a:ext cx="124460" cy="14351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862060" y="970280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活动案例展示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0875010" y="970280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活动达成效果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598285" y="4385945"/>
            <a:ext cx="1084580" cy="562610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6570980" y="3594100"/>
            <a:ext cx="110490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420995" y="3594100"/>
            <a:ext cx="104648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113780" y="1381760"/>
            <a:ext cx="131191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851525" y="291084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6510" y="1881505"/>
            <a:ext cx="807720" cy="80772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007735" y="2938145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进入落地页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了解活动详情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233795" y="1416050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线上线下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双渠道宣传推广</a:t>
            </a:r>
            <a:endParaRPr lang="zh-CN" altLang="en-US" sz="1000" b="1">
              <a:solidFill>
                <a:schemeClr val="tx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08295" y="3644265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扫描跳转小程序</a:t>
            </a:r>
            <a:endParaRPr lang="en-US" altLang="zh-CN" sz="1000" b="1">
              <a:solidFill>
                <a:schemeClr val="tx1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留资报名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532880" y="3644265"/>
            <a:ext cx="1198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在线浏览选手信息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收听参赛作品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592570" y="4451985"/>
            <a:ext cx="1071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投票、表单留资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、留言互动</a:t>
            </a:r>
          </a:p>
        </p:txBody>
      </p:sp>
      <p:sp>
        <p:nvSpPr>
          <p:cNvPr id="42" name="流程图: 合并 41"/>
          <p:cNvSpPr/>
          <p:nvPr/>
        </p:nvSpPr>
        <p:spPr>
          <a:xfrm>
            <a:off x="7042785" y="499999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合并 42"/>
          <p:cNvSpPr/>
          <p:nvPr/>
        </p:nvSpPr>
        <p:spPr>
          <a:xfrm>
            <a:off x="6678930" y="268922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6195695" y="101409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活动模型流程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5461635" y="4410075"/>
            <a:ext cx="97155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5474970" y="4452620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沉淀私域</a:t>
            </a:r>
            <a:r>
              <a:rPr lang="zh-CN" altLang="en-US" sz="1000">
                <a:solidFill>
                  <a:schemeClr val="tx1"/>
                </a:solidFill>
              </a:rPr>
              <a:t>池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持续运营触达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599440" y="1188720"/>
            <a:ext cx="4239260" cy="620395"/>
            <a:chOff x="944" y="2454"/>
            <a:chExt cx="6676" cy="977"/>
          </a:xfrm>
        </p:grpSpPr>
        <p:sp>
          <p:nvSpPr>
            <p:cNvPr id="63" name="KSO_Shape"/>
            <p:cNvSpPr/>
            <p:nvPr>
              <p:custDataLst>
                <p:tags r:id="rId8"/>
              </p:custDataLst>
            </p:nvPr>
          </p:nvSpPr>
          <p:spPr bwMode="auto">
            <a:xfrm>
              <a:off x="944" y="2758"/>
              <a:ext cx="684" cy="673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>
              <p:custDataLst>
                <p:tags r:id="rId9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应用场景：用户促活</a:t>
              </a: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文本框 70"/>
          <p:cNvSpPr txBox="1"/>
          <p:nvPr/>
        </p:nvSpPr>
        <p:spPr>
          <a:xfrm>
            <a:off x="1136650" y="1756410"/>
            <a:ext cx="3275965" cy="1642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200" b="1"/>
              <a:t>活动机制：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以元宵节为营销主题，针对私域池内用户进行针对性触达营销，通过福利回馈达成用户促活的营销目的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猜灯谜答题玩法契合元宵节日热点，能够很大程度上</a:t>
            </a:r>
            <a:r>
              <a:rPr lang="zh-CN" altLang="en-US" sz="1000" b="1">
                <a:solidFill>
                  <a:srgbClr val="FF0000"/>
                </a:solidFill>
              </a:rPr>
              <a:t>提高用户参与度</a:t>
            </a:r>
            <a:r>
              <a:rPr lang="zh-CN" altLang="en-US" sz="1000">
                <a:solidFill>
                  <a:schemeClr val="tx1"/>
                </a:solidFill>
              </a:rPr>
              <a:t>；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通过抽奖发放现金红包，设定答对</a:t>
            </a:r>
            <a:r>
              <a:rPr lang="en-US" altLang="zh-CN" sz="1000">
                <a:solidFill>
                  <a:schemeClr val="tx1"/>
                </a:solidFill>
              </a:rPr>
              <a:t>6</a:t>
            </a:r>
            <a:r>
              <a:rPr lang="zh-CN" altLang="en-US" sz="1000">
                <a:solidFill>
                  <a:schemeClr val="tx1"/>
                </a:solidFill>
              </a:rPr>
              <a:t>题即可抽奖玩法规则，</a:t>
            </a:r>
            <a:r>
              <a:rPr lang="zh-CN" altLang="en-US" sz="1000" b="1">
                <a:solidFill>
                  <a:srgbClr val="FF0000"/>
                </a:solidFill>
              </a:rPr>
              <a:t>增加活动吸引力，实现用户有效促活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599440" y="3421380"/>
            <a:ext cx="4237990" cy="619125"/>
            <a:chOff x="946" y="2454"/>
            <a:chExt cx="6674" cy="975"/>
          </a:xfrm>
        </p:grpSpPr>
        <p:sp>
          <p:nvSpPr>
            <p:cNvPr id="75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946" y="2759"/>
              <a:ext cx="680" cy="670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>
              <p:custDataLst>
                <p:tags r:id="rId7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玩法功能推荐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10966450" y="1496060"/>
            <a:ext cx="965200" cy="965200"/>
            <a:chOff x="1416" y="7725"/>
            <a:chExt cx="1520" cy="1520"/>
          </a:xfrm>
        </p:grpSpPr>
        <p:sp>
          <p:nvSpPr>
            <p:cNvPr id="86" name="椭圆 85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592" y="7892"/>
              <a:ext cx="116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/>
                <a:t>活动</a:t>
              </a:r>
            </a:p>
            <a:p>
              <a:pPr algn="ctr"/>
              <a:r>
                <a:rPr lang="zh-CN" altLang="en-US" sz="1000"/>
                <a:t>总计</a:t>
              </a:r>
              <a:r>
                <a:rPr lang="en-US" altLang="zh-CN" sz="1000"/>
                <a:t>UV</a:t>
              </a: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457" y="8417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2113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0966450" y="2597785"/>
            <a:ext cx="965200" cy="965200"/>
            <a:chOff x="1416" y="7725"/>
            <a:chExt cx="1520" cy="1520"/>
          </a:xfrm>
        </p:grpSpPr>
        <p:sp>
          <p:nvSpPr>
            <p:cNvPr id="102" name="椭圆 101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515" y="7817"/>
              <a:ext cx="1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累计参与</a:t>
              </a:r>
            </a:p>
            <a:p>
              <a:pPr algn="ctr"/>
              <a:r>
                <a:rPr lang="zh-CN" sz="1000"/>
                <a:t>答题人数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457" y="8407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/>
                <a:t>986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0910570" y="3719195"/>
            <a:ext cx="1076960" cy="965200"/>
            <a:chOff x="1328" y="7725"/>
            <a:chExt cx="1696" cy="1520"/>
          </a:xfrm>
        </p:grpSpPr>
        <p:sp>
          <p:nvSpPr>
            <p:cNvPr id="106" name="椭圆 105"/>
            <p:cNvSpPr/>
            <p:nvPr/>
          </p:nvSpPr>
          <p:spPr>
            <a:xfrm>
              <a:off x="1416" y="7725"/>
              <a:ext cx="1520" cy="152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328" y="7892"/>
              <a:ext cx="169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000"/>
                <a:t>用户</a:t>
              </a:r>
            </a:p>
            <a:p>
              <a:pPr algn="ctr"/>
              <a:r>
                <a:rPr lang="zh-CN" sz="1000"/>
                <a:t>促活率达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1457" y="8520"/>
              <a:ext cx="14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46.66%</a:t>
              </a:r>
            </a:p>
          </p:txBody>
        </p:sp>
      </p:grpSp>
      <p:cxnSp>
        <p:nvCxnSpPr>
          <p:cNvPr id="109" name="直接连接符 108"/>
          <p:cNvCxnSpPr/>
          <p:nvPr>
            <p:custDataLst>
              <p:tags r:id="rId1"/>
            </p:custDataLst>
          </p:nvPr>
        </p:nvCxnSpPr>
        <p:spPr>
          <a:xfrm>
            <a:off x="1717675" y="4390390"/>
            <a:ext cx="955675" cy="635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0" name="矩形 109"/>
          <p:cNvSpPr/>
          <p:nvPr>
            <p:custDataLst>
              <p:tags r:id="rId2"/>
            </p:custDataLst>
          </p:nvPr>
        </p:nvSpPr>
        <p:spPr>
          <a:xfrm>
            <a:off x="12070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1918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答</a:t>
            </a:r>
            <a:r>
              <a:rPr lang="en-US" altLang="zh-CN" sz="1200" b="1"/>
              <a:t> </a:t>
            </a:r>
            <a:r>
              <a:rPr lang="zh-CN" sz="1200" b="1"/>
              <a:t>题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1174750" y="4434840"/>
            <a:ext cx="16592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/>
              <a:t>    </a:t>
            </a:r>
            <a:r>
              <a:rPr lang="zh-CN" altLang="en-US" sz="1000">
                <a:sym typeface="+mn-ea"/>
              </a:rPr>
              <a:t>答题插件是具有</a:t>
            </a:r>
            <a:r>
              <a:rPr lang="zh-CN" altLang="en-US" sz="1000" b="1">
                <a:solidFill>
                  <a:srgbClr val="E94520"/>
                </a:solidFill>
                <a:sym typeface="+mn-ea"/>
              </a:rPr>
              <a:t>强互动性</a:t>
            </a:r>
            <a:r>
              <a:rPr lang="zh-CN" altLang="en-US" sz="1000">
                <a:sym typeface="+mn-ea"/>
              </a:rPr>
              <a:t>的玩法插件，适用于各种节假日热点进行</a:t>
            </a:r>
            <a:r>
              <a:rPr lang="zh-CN" altLang="en-US" sz="1000" b="1">
                <a:solidFill>
                  <a:srgbClr val="E94520"/>
                </a:solidFill>
                <a:sym typeface="+mn-ea"/>
              </a:rPr>
              <a:t>用户促活</a:t>
            </a:r>
            <a:r>
              <a:rPr lang="zh-CN" altLang="en-US" sz="1000">
                <a:sym typeface="+mn-ea"/>
              </a:rPr>
              <a:t>，有效实现用户活跃、沉睡唤醒、持续连接</a:t>
            </a:r>
            <a:endParaRPr lang="zh-CN" altLang="en-US" sz="1000"/>
          </a:p>
        </p:txBody>
      </p:sp>
      <p:cxnSp>
        <p:nvCxnSpPr>
          <p:cNvPr id="113" name="直接连接符 112"/>
          <p:cNvCxnSpPr/>
          <p:nvPr>
            <p:custDataLst>
              <p:tags r:id="rId3"/>
            </p:custDataLst>
          </p:nvPr>
        </p:nvCxnSpPr>
        <p:spPr>
          <a:xfrm>
            <a:off x="3597275" y="4390390"/>
            <a:ext cx="1031240" cy="1587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4" name="矩形 113"/>
          <p:cNvSpPr/>
          <p:nvPr>
            <p:custDataLst>
              <p:tags r:id="rId4"/>
            </p:custDataLst>
          </p:nvPr>
        </p:nvSpPr>
        <p:spPr>
          <a:xfrm>
            <a:off x="30866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0714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抽</a:t>
            </a:r>
            <a:r>
              <a:rPr lang="en-US" altLang="zh-CN" sz="1200" b="1"/>
              <a:t> </a:t>
            </a:r>
            <a:r>
              <a:rPr lang="zh-CN" sz="1200" b="1"/>
              <a:t>奖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3049905" y="4434840"/>
            <a:ext cx="164655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000"/>
              <a:t>    </a:t>
            </a:r>
            <a:r>
              <a:rPr lang="zh-CN" altLang="en-US" sz="1000">
                <a:sym typeface="+mn-ea"/>
              </a:rPr>
              <a:t>抽奖玩法是最常用最主要的营销手段，通过具有一定价值的奖品配置，能够在很大程度上</a:t>
            </a:r>
            <a:r>
              <a:rPr lang="zh-CN" altLang="en-US" sz="1000" b="1">
                <a:solidFill>
                  <a:srgbClr val="DA5200"/>
                </a:solidFill>
                <a:sym typeface="+mn-ea"/>
              </a:rPr>
              <a:t>增加活动对用户的吸引力</a:t>
            </a:r>
            <a:endParaRPr lang="en-US" altLang="zh-CN" sz="1000"/>
          </a:p>
        </p:txBody>
      </p:sp>
      <p:sp>
        <p:nvSpPr>
          <p:cNvPr id="127" name="圆角矩形 126"/>
          <p:cNvSpPr/>
          <p:nvPr/>
        </p:nvSpPr>
        <p:spPr>
          <a:xfrm>
            <a:off x="7311390" y="2907030"/>
            <a:ext cx="643255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文本框 127"/>
          <p:cNvSpPr txBox="1"/>
          <p:nvPr/>
        </p:nvSpPr>
        <p:spPr>
          <a:xfrm>
            <a:off x="7351395" y="2918460"/>
            <a:ext cx="563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线下举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行比赛</a:t>
            </a:r>
          </a:p>
        </p:txBody>
      </p:sp>
      <p:sp>
        <p:nvSpPr>
          <p:cNvPr id="129" name="直角三角形 128"/>
          <p:cNvSpPr/>
          <p:nvPr/>
        </p:nvSpPr>
        <p:spPr>
          <a:xfrm rot="2640000">
            <a:off x="6473190" y="4572000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30" name="流程图: 合并 129"/>
          <p:cNvSpPr/>
          <p:nvPr/>
        </p:nvSpPr>
        <p:spPr>
          <a:xfrm>
            <a:off x="5856605" y="340423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流程图: 合并 130"/>
          <p:cNvSpPr/>
          <p:nvPr/>
        </p:nvSpPr>
        <p:spPr>
          <a:xfrm>
            <a:off x="6860540" y="341185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流程图: 合并 131"/>
          <p:cNvSpPr/>
          <p:nvPr/>
        </p:nvSpPr>
        <p:spPr>
          <a:xfrm>
            <a:off x="7031990" y="416052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流程图: 合并 132"/>
          <p:cNvSpPr/>
          <p:nvPr/>
        </p:nvSpPr>
        <p:spPr>
          <a:xfrm>
            <a:off x="5856605" y="416052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文本框 133"/>
          <p:cNvSpPr txBox="1"/>
          <p:nvPr/>
        </p:nvSpPr>
        <p:spPr>
          <a:xfrm>
            <a:off x="6471285" y="5971540"/>
            <a:ext cx="1325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投票结束、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公布排名、线下颁奖</a:t>
            </a:r>
          </a:p>
        </p:txBody>
      </p:sp>
      <p:pic>
        <p:nvPicPr>
          <p:cNvPr id="135" name="图片 1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 flipV="1">
            <a:off x="6793865" y="5201285"/>
            <a:ext cx="676910" cy="68262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7" name="流程图: 合并 136"/>
          <p:cNvSpPr/>
          <p:nvPr/>
        </p:nvSpPr>
        <p:spPr>
          <a:xfrm>
            <a:off x="7425690" y="340423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1" name="组合 150"/>
          <p:cNvGrpSpPr/>
          <p:nvPr/>
        </p:nvGrpSpPr>
        <p:grpSpPr>
          <a:xfrm>
            <a:off x="8462645" y="1574800"/>
            <a:ext cx="1946910" cy="5011420"/>
            <a:chOff x="13327" y="2480"/>
            <a:chExt cx="3066" cy="7892"/>
          </a:xfrm>
        </p:grpSpPr>
        <p:grpSp>
          <p:nvGrpSpPr>
            <p:cNvPr id="147" name="组合 146"/>
            <p:cNvGrpSpPr/>
            <p:nvPr/>
          </p:nvGrpSpPr>
          <p:grpSpPr>
            <a:xfrm>
              <a:off x="13327" y="2480"/>
              <a:ext cx="3066" cy="7892"/>
              <a:chOff x="12304" y="1763"/>
              <a:chExt cx="4254" cy="10948"/>
            </a:xfrm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148" name="图片 147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304" y="1763"/>
                <a:ext cx="4254" cy="5748"/>
              </a:xfrm>
              <a:prstGeom prst="rect">
                <a:avLst/>
              </a:prstGeom>
            </p:spPr>
          </p:pic>
          <p:pic>
            <p:nvPicPr>
              <p:cNvPr id="149" name="图片 148"/>
              <p:cNvPicPr>
                <a:picLocks noChangeAspect="1"/>
              </p:cNvPicPr>
              <p:nvPr/>
            </p:nvPicPr>
            <p:blipFill>
              <a:blip r:embed="rId15"/>
              <a:srcRect b="18578"/>
              <a:stretch>
                <a:fillRect/>
              </a:stretch>
            </p:blipFill>
            <p:spPr>
              <a:xfrm>
                <a:off x="12304" y="7511"/>
                <a:ext cx="4252" cy="5200"/>
              </a:xfrm>
              <a:prstGeom prst="rect">
                <a:avLst/>
              </a:prstGeom>
            </p:spPr>
          </p:pic>
        </p:grpSp>
        <p:pic>
          <p:nvPicPr>
            <p:cNvPr id="150" name="图片 14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4985" y="8957"/>
              <a:ext cx="1408" cy="1415"/>
            </a:xfrm>
            <a:prstGeom prst="rect">
              <a:avLst/>
            </a:prstGeom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3" name="文本框 72">
            <a:extLst>
              <a:ext uri="{FF2B5EF4-FFF2-40B4-BE49-F238E27FC236}">
                <a16:creationId xmlns:a16="http://schemas.microsoft.com/office/drawing/2014/main" id="{DBB035D6-384E-4042-A7D8-6956CB28183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98505" y="317848"/>
            <a:ext cx="12476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私域用户促活：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节日热点营销  趣味答题</a:t>
            </a:r>
            <a:r>
              <a:rPr lang="en-US" altLang="zh-CN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抽奖  实现用户促活持续链接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039985" y="95313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活动案例展示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72350" y="1336675"/>
            <a:ext cx="807720" cy="807720"/>
          </a:xfrm>
          <a:prstGeom prst="rect">
            <a:avLst/>
          </a:prstGeom>
        </p:spPr>
      </p:pic>
      <p:sp>
        <p:nvSpPr>
          <p:cNvPr id="43" name="流程图: 合并 42"/>
          <p:cNvSpPr/>
          <p:nvPr/>
        </p:nvSpPr>
        <p:spPr>
          <a:xfrm>
            <a:off x="7685405" y="210693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7201535" y="95313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活动模型流程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599440" y="1188720"/>
            <a:ext cx="4239260" cy="620395"/>
            <a:chOff x="944" y="2454"/>
            <a:chExt cx="6676" cy="977"/>
          </a:xfrm>
        </p:grpSpPr>
        <p:sp>
          <p:nvSpPr>
            <p:cNvPr id="63" name="KSO_Shape"/>
            <p:cNvSpPr/>
            <p:nvPr>
              <p:custDataLst>
                <p:tags r:id="rId8"/>
              </p:custDataLst>
            </p:nvPr>
          </p:nvSpPr>
          <p:spPr bwMode="auto">
            <a:xfrm>
              <a:off x="944" y="2758"/>
              <a:ext cx="684" cy="673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>
              <p:custDataLst>
                <p:tags r:id="rId9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应用场景：拉新裂变</a:t>
              </a: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文本框 70"/>
          <p:cNvSpPr txBox="1"/>
          <p:nvPr/>
        </p:nvSpPr>
        <p:spPr>
          <a:xfrm>
            <a:off x="1136650" y="1756410"/>
            <a:ext cx="3275965" cy="1426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200" b="1"/>
              <a:t>活动机制：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以春节为营销主题，针对目标客群发布营销裂变活动；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以抽奖玩法为主体，</a:t>
            </a:r>
            <a:r>
              <a:rPr lang="zh-CN" altLang="en-US" sz="1000" b="1">
                <a:solidFill>
                  <a:srgbClr val="FF0000"/>
                </a:solidFill>
              </a:rPr>
              <a:t>吸引用户扩大用户参与</a:t>
            </a:r>
            <a:r>
              <a:rPr lang="zh-CN" altLang="en-US" sz="1000">
                <a:solidFill>
                  <a:schemeClr val="tx1"/>
                </a:solidFill>
              </a:rPr>
              <a:t>，作为用户福利回馈；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以邀请好友助力为裂变手段，</a:t>
            </a:r>
            <a:r>
              <a:rPr lang="zh-CN" altLang="en-US" sz="1000" b="1">
                <a:solidFill>
                  <a:srgbClr val="FF0000"/>
                </a:solidFill>
              </a:rPr>
              <a:t>引导用户分享</a:t>
            </a:r>
            <a:r>
              <a:rPr lang="zh-CN" altLang="en-US" sz="1000">
                <a:solidFill>
                  <a:schemeClr val="tx1"/>
                </a:solidFill>
              </a:rPr>
              <a:t>，达到拉新目的；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599440" y="3421380"/>
            <a:ext cx="4237990" cy="619125"/>
            <a:chOff x="946" y="2454"/>
            <a:chExt cx="6674" cy="975"/>
          </a:xfrm>
        </p:grpSpPr>
        <p:sp>
          <p:nvSpPr>
            <p:cNvPr id="75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946" y="2759"/>
              <a:ext cx="680" cy="670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>
              <p:custDataLst>
                <p:tags r:id="rId7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玩法功能推荐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直接连接符 108"/>
          <p:cNvCxnSpPr/>
          <p:nvPr>
            <p:custDataLst>
              <p:tags r:id="rId1"/>
            </p:custDataLst>
          </p:nvPr>
        </p:nvCxnSpPr>
        <p:spPr>
          <a:xfrm>
            <a:off x="1717675" y="4390390"/>
            <a:ext cx="955675" cy="635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0" name="矩形 109"/>
          <p:cNvSpPr/>
          <p:nvPr>
            <p:custDataLst>
              <p:tags r:id="rId2"/>
            </p:custDataLst>
          </p:nvPr>
        </p:nvSpPr>
        <p:spPr>
          <a:xfrm>
            <a:off x="12070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1918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/>
              <a:t>助</a:t>
            </a:r>
            <a:r>
              <a:rPr lang="en-US" altLang="zh-CN" sz="1200" b="1"/>
              <a:t> </a:t>
            </a:r>
            <a:r>
              <a:rPr lang="zh-CN" altLang="en-US" sz="1200" b="1"/>
              <a:t>力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1174750" y="4434840"/>
            <a:ext cx="165925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/>
              <a:t>    </a:t>
            </a:r>
            <a:r>
              <a:rPr sz="1000"/>
              <a:t>助力</a:t>
            </a:r>
            <a:r>
              <a:rPr lang="zh-CN" sz="1000"/>
              <a:t>玩法</a:t>
            </a:r>
            <a:r>
              <a:rPr sz="1000"/>
              <a:t>是主要的</a:t>
            </a:r>
            <a:r>
              <a:rPr sz="1000" b="1">
                <a:solidFill>
                  <a:srgbClr val="FF0000"/>
                </a:solidFill>
              </a:rPr>
              <a:t>裂变拉新玩法</a:t>
            </a:r>
            <a:r>
              <a:rPr sz="1000"/>
              <a:t>，引导用户分享传播作品，搭配领奖、抽奖等组件可以实现</a:t>
            </a:r>
            <a:r>
              <a:rPr sz="1000" b="1">
                <a:solidFill>
                  <a:srgbClr val="FF0000"/>
                </a:solidFill>
              </a:rPr>
              <a:t>用户自我传播裂变</a:t>
            </a:r>
            <a:r>
              <a:rPr sz="1000"/>
              <a:t>，适用于拉新用户、老带新、新用户留资等场景</a:t>
            </a:r>
          </a:p>
        </p:txBody>
      </p:sp>
      <p:cxnSp>
        <p:nvCxnSpPr>
          <p:cNvPr id="113" name="直接连接符 112"/>
          <p:cNvCxnSpPr/>
          <p:nvPr>
            <p:custDataLst>
              <p:tags r:id="rId3"/>
            </p:custDataLst>
          </p:nvPr>
        </p:nvCxnSpPr>
        <p:spPr>
          <a:xfrm>
            <a:off x="3597275" y="4390390"/>
            <a:ext cx="1031240" cy="1587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4" name="矩形 113"/>
          <p:cNvSpPr/>
          <p:nvPr>
            <p:custDataLst>
              <p:tags r:id="rId4"/>
            </p:custDataLst>
          </p:nvPr>
        </p:nvSpPr>
        <p:spPr>
          <a:xfrm>
            <a:off x="3086634" y="434254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071495" y="401701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抽</a:t>
            </a:r>
            <a:r>
              <a:rPr lang="en-US" altLang="zh-CN" sz="1200" b="1"/>
              <a:t> </a:t>
            </a:r>
            <a:r>
              <a:rPr lang="zh-CN" sz="1200" b="1"/>
              <a:t>奖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3049905" y="4434840"/>
            <a:ext cx="164655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000"/>
              <a:t>    </a:t>
            </a:r>
            <a:r>
              <a:rPr lang="zh-CN" altLang="en-US" sz="1000">
                <a:sym typeface="+mn-ea"/>
              </a:rPr>
              <a:t>抽奖玩法是最常用最主要的营销手段，通过具有一定价值的奖品配置，能够在很大程度上</a:t>
            </a:r>
            <a:r>
              <a:rPr lang="zh-CN" altLang="en-US" sz="1000" b="1">
                <a:solidFill>
                  <a:srgbClr val="DA5200"/>
                </a:solidFill>
                <a:sym typeface="+mn-ea"/>
              </a:rPr>
              <a:t>增加活动对用户的吸引力</a:t>
            </a:r>
            <a:endParaRPr lang="en-US" altLang="zh-CN" sz="1000"/>
          </a:p>
        </p:txBody>
      </p:sp>
      <p:grpSp>
        <p:nvGrpSpPr>
          <p:cNvPr id="17" name="组合 16"/>
          <p:cNvGrpSpPr/>
          <p:nvPr/>
        </p:nvGrpSpPr>
        <p:grpSpPr>
          <a:xfrm>
            <a:off x="9545955" y="1631315"/>
            <a:ext cx="2136140" cy="4267835"/>
            <a:chOff x="13794" y="1868"/>
            <a:chExt cx="4258" cy="8503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3794" y="1868"/>
              <a:ext cx="4258" cy="338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4"/>
            <a:srcRect b="20599"/>
            <a:stretch>
              <a:fillRect/>
            </a:stretch>
          </p:blipFill>
          <p:spPr>
            <a:xfrm>
              <a:off x="13794" y="5253"/>
              <a:ext cx="4258" cy="5118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77220" y="4398645"/>
            <a:ext cx="904875" cy="90551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圆角矩形 12"/>
          <p:cNvSpPr/>
          <p:nvPr/>
        </p:nvSpPr>
        <p:spPr>
          <a:xfrm>
            <a:off x="7146925" y="2318385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04405" y="2343785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进入落地页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了解活动详情</a:t>
            </a:r>
          </a:p>
        </p:txBody>
      </p:sp>
      <p:sp>
        <p:nvSpPr>
          <p:cNvPr id="15" name="流程图: 合并 14"/>
          <p:cNvSpPr/>
          <p:nvPr/>
        </p:nvSpPr>
        <p:spPr>
          <a:xfrm>
            <a:off x="7684135" y="281178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7146290" y="302133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429500" y="3131820"/>
            <a:ext cx="6908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参与抽奖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6344285" y="370586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500495" y="3731260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中奖</a:t>
            </a:r>
            <a:r>
              <a:rPr lang="en-US" altLang="zh-CN" sz="1000" b="1">
                <a:solidFill>
                  <a:schemeClr val="tx1"/>
                </a:solidFill>
              </a:rPr>
              <a:t>  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添加客服领奖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867650" y="370586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896860" y="3733165"/>
            <a:ext cx="1198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未中奖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邀请好友增加机会</a:t>
            </a:r>
          </a:p>
        </p:txBody>
      </p:sp>
      <p:sp>
        <p:nvSpPr>
          <p:cNvPr id="24" name="流程图: 合并 23"/>
          <p:cNvSpPr/>
          <p:nvPr/>
        </p:nvSpPr>
        <p:spPr>
          <a:xfrm>
            <a:off x="8067040" y="352361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合并 25"/>
          <p:cNvSpPr/>
          <p:nvPr/>
        </p:nvSpPr>
        <p:spPr>
          <a:xfrm>
            <a:off x="7247255" y="352361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7150100" y="445008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7306310" y="4477385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被邀请者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参与活动抽奖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7148195" y="5206365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7304405" y="5233670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被邀请者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再次裂变分享</a:t>
            </a:r>
          </a:p>
        </p:txBody>
      </p:sp>
      <p:sp>
        <p:nvSpPr>
          <p:cNvPr id="31" name="流程图: 合并 30"/>
          <p:cNvSpPr/>
          <p:nvPr/>
        </p:nvSpPr>
        <p:spPr>
          <a:xfrm>
            <a:off x="8120380" y="424180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2640000">
            <a:off x="7679055" y="3868420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4" name="流程图: 合并 33"/>
          <p:cNvSpPr/>
          <p:nvPr/>
        </p:nvSpPr>
        <p:spPr>
          <a:xfrm rot="10800000">
            <a:off x="7247255" y="423164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流程图: 合并 34"/>
          <p:cNvSpPr/>
          <p:nvPr/>
        </p:nvSpPr>
        <p:spPr>
          <a:xfrm>
            <a:off x="7683500" y="495490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合并 43"/>
          <p:cNvSpPr/>
          <p:nvPr/>
        </p:nvSpPr>
        <p:spPr>
          <a:xfrm rot="10800000">
            <a:off x="6678295" y="423164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流程图: 合并 52"/>
          <p:cNvSpPr/>
          <p:nvPr/>
        </p:nvSpPr>
        <p:spPr>
          <a:xfrm rot="10800000">
            <a:off x="6678295" y="477266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直角三角形 53"/>
          <p:cNvSpPr/>
          <p:nvPr/>
        </p:nvSpPr>
        <p:spPr>
          <a:xfrm rot="2640000">
            <a:off x="6970395" y="5351145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5" name="流程图: 合并 54"/>
          <p:cNvSpPr/>
          <p:nvPr/>
        </p:nvSpPr>
        <p:spPr>
          <a:xfrm rot="10800000">
            <a:off x="6678295" y="5355590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6"/>
          <a:srcRect t="2099" b="2099"/>
          <a:stretch>
            <a:fillRect/>
          </a:stretch>
        </p:blipFill>
        <p:spPr>
          <a:xfrm>
            <a:off x="5735955" y="3681730"/>
            <a:ext cx="533400" cy="533400"/>
          </a:xfrm>
          <a:prstGeom prst="ellipse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9" name="文本框 58">
            <a:extLst>
              <a:ext uri="{FF2B5EF4-FFF2-40B4-BE49-F238E27FC236}">
                <a16:creationId xmlns:a16="http://schemas.microsoft.com/office/drawing/2014/main" id="{965BD9DA-B0F6-4C77-8B02-ED582B93020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98505" y="317848"/>
            <a:ext cx="12476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拉新裂变：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抽奖助力引导分享裂变  裂变转化率成倍提升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598660" y="1473200"/>
            <a:ext cx="1856105" cy="5143500"/>
            <a:chOff x="12829" y="2361"/>
            <a:chExt cx="2923" cy="81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829" y="2361"/>
              <a:ext cx="2923" cy="505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2829" y="7413"/>
              <a:ext cx="2923" cy="3021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2829" y="9125"/>
              <a:ext cx="1342" cy="1336"/>
            </a:xfrm>
            <a:prstGeom prst="rect">
              <a:avLst/>
            </a:prstGeom>
          </p:spPr>
        </p:pic>
      </p:grpSp>
      <p:sp>
        <p:nvSpPr>
          <p:cNvPr id="7" name="圆角矩形 6"/>
          <p:cNvSpPr/>
          <p:nvPr/>
        </p:nvSpPr>
        <p:spPr>
          <a:xfrm>
            <a:off x="9952355" y="96202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活动案例展示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976110" y="1329690"/>
            <a:ext cx="1311910" cy="49974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003415" y="288036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28840" y="1829435"/>
            <a:ext cx="807720" cy="80772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159625" y="2907665"/>
            <a:ext cx="94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进入落地页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了解活动详情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223125" y="1363980"/>
            <a:ext cx="817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多渠道上线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发布活动</a:t>
            </a:r>
          </a:p>
        </p:txBody>
      </p:sp>
      <p:sp>
        <p:nvSpPr>
          <p:cNvPr id="43" name="流程图: 合并 42"/>
          <p:cNvSpPr/>
          <p:nvPr/>
        </p:nvSpPr>
        <p:spPr>
          <a:xfrm>
            <a:off x="7541260" y="263715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7058025" y="962025"/>
            <a:ext cx="1148080" cy="316865"/>
          </a:xfrm>
          <a:prstGeom prst="roundRect">
            <a:avLst/>
          </a:prstGeom>
          <a:solidFill>
            <a:srgbClr val="FF6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/>
              <a:t>活动模型流程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599440" y="1188720"/>
            <a:ext cx="4239260" cy="620395"/>
            <a:chOff x="944" y="2454"/>
            <a:chExt cx="6676" cy="977"/>
          </a:xfrm>
        </p:grpSpPr>
        <p:sp>
          <p:nvSpPr>
            <p:cNvPr id="63" name="KSO_Shape"/>
            <p:cNvSpPr/>
            <p:nvPr>
              <p:custDataLst>
                <p:tags r:id="rId8"/>
              </p:custDataLst>
            </p:nvPr>
          </p:nvSpPr>
          <p:spPr bwMode="auto">
            <a:xfrm>
              <a:off x="944" y="2758"/>
              <a:ext cx="684" cy="673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>
              <p:custDataLst>
                <p:tags r:id="rId9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应用场景：公众号引流吸粉</a:t>
              </a: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文本框 70"/>
          <p:cNvSpPr txBox="1"/>
          <p:nvPr/>
        </p:nvSpPr>
        <p:spPr>
          <a:xfrm>
            <a:off x="1136650" y="1756410"/>
            <a:ext cx="3275965" cy="207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200" b="1"/>
              <a:t>活动机制：</a:t>
            </a:r>
          </a:p>
          <a:p>
            <a:pPr>
              <a:lnSpc>
                <a:spcPct val="140000"/>
              </a:lnSpc>
            </a:pPr>
            <a:r>
              <a:rPr lang="en-US" altLang="zh-CN" sz="1000"/>
              <a:t>    </a:t>
            </a:r>
            <a:r>
              <a:rPr lang="zh-CN" altLang="en-US" sz="1000"/>
              <a:t>以春节为营销主题，针对目标客群发布营销裂变活动；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以抽奖玩法为主体，</a:t>
            </a:r>
            <a:r>
              <a:rPr lang="zh-CN" altLang="en-US" sz="1000" b="1">
                <a:solidFill>
                  <a:srgbClr val="FF0000"/>
                </a:solidFill>
              </a:rPr>
              <a:t>吸引用户扩大用户参与</a:t>
            </a:r>
            <a:r>
              <a:rPr lang="zh-CN" altLang="en-US" sz="1000">
                <a:solidFill>
                  <a:schemeClr val="tx1"/>
                </a:solidFill>
              </a:rPr>
              <a:t>，作为用户福利回馈，搭配设置多个玩法，作为获取抽奖机会的条件；</a:t>
            </a: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>
                <a:solidFill>
                  <a:schemeClr val="tx1"/>
                </a:solidFill>
              </a:rPr>
              <a:t>设置关注公众号任务条件，</a:t>
            </a:r>
            <a:r>
              <a:rPr lang="zh-CN" altLang="en-US" sz="1000" b="1">
                <a:solidFill>
                  <a:srgbClr val="FF0000"/>
                </a:solidFill>
              </a:rPr>
              <a:t>跳转引导关注公众号增加抽奖机会</a:t>
            </a:r>
            <a:r>
              <a:rPr lang="zh-CN" altLang="en-US" sz="1000">
                <a:solidFill>
                  <a:schemeClr val="tx1"/>
                </a:solidFill>
              </a:rPr>
              <a:t>，达到引流吸粉的目的</a:t>
            </a:r>
            <a:r>
              <a:rPr lang="en-US" altLang="zh-CN" sz="1000">
                <a:solidFill>
                  <a:schemeClr val="tx1"/>
                </a:solidFill>
              </a:rPr>
              <a:t>;</a:t>
            </a:r>
            <a:endParaRPr lang="zh-CN" altLang="en-US" sz="1000">
              <a:solidFill>
                <a:schemeClr val="tx1"/>
              </a:solidFill>
            </a:endParaRPr>
          </a:p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chemeClr val="tx1"/>
                </a:solidFill>
              </a:rPr>
              <a:t>    </a:t>
            </a:r>
            <a:r>
              <a:rPr lang="zh-CN" altLang="en-US" sz="1000" b="1">
                <a:solidFill>
                  <a:srgbClr val="FF0000"/>
                </a:solidFill>
              </a:rPr>
              <a:t>奖品设置跳转公众号</a:t>
            </a:r>
            <a:r>
              <a:rPr lang="zh-CN" altLang="en-US" sz="1000">
                <a:solidFill>
                  <a:schemeClr val="tx1"/>
                </a:solidFill>
              </a:rPr>
              <a:t>，在公众号菜单栏配置发奖，引导关注公众号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599440" y="3803650"/>
            <a:ext cx="4237990" cy="619125"/>
            <a:chOff x="946" y="2454"/>
            <a:chExt cx="6674" cy="975"/>
          </a:xfrm>
        </p:grpSpPr>
        <p:sp>
          <p:nvSpPr>
            <p:cNvPr id="75" name="KSO_Shape"/>
            <p:cNvSpPr/>
            <p:nvPr>
              <p:custDataLst>
                <p:tags r:id="rId6"/>
              </p:custDataLst>
            </p:nvPr>
          </p:nvSpPr>
          <p:spPr bwMode="auto">
            <a:xfrm>
              <a:off x="946" y="2759"/>
              <a:ext cx="680" cy="670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>
              <a:normAutofit fontScale="25000" lnSpcReduction="20000"/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>
              <p:custDataLst>
                <p:tags r:id="rId7"/>
              </p:custDataLst>
            </p:nvPr>
          </p:nvSpPr>
          <p:spPr>
            <a:xfrm>
              <a:off x="1843" y="2454"/>
              <a:ext cx="5777" cy="677"/>
            </a:xfrm>
            <a:prstGeom prst="rect">
              <a:avLst/>
            </a:prstGeom>
          </p:spPr>
          <p:txBody>
            <a:bodyPr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pc="300">
                  <a:solidFill>
                    <a:srgbClr val="DE1A3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玩法功能推荐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1871" y="3149"/>
              <a:ext cx="4996" cy="2"/>
            </a:xfrm>
            <a:prstGeom prst="line">
              <a:avLst/>
            </a:prstGeom>
            <a:ln w="19050">
              <a:solidFill>
                <a:srgbClr val="DE1A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直接连接符 108"/>
          <p:cNvCxnSpPr/>
          <p:nvPr>
            <p:custDataLst>
              <p:tags r:id="rId1"/>
            </p:custDataLst>
          </p:nvPr>
        </p:nvCxnSpPr>
        <p:spPr>
          <a:xfrm>
            <a:off x="1717675" y="4772660"/>
            <a:ext cx="955675" cy="6350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0" name="矩形 109"/>
          <p:cNvSpPr/>
          <p:nvPr>
            <p:custDataLst>
              <p:tags r:id="rId2"/>
            </p:custDataLst>
          </p:nvPr>
        </p:nvSpPr>
        <p:spPr>
          <a:xfrm>
            <a:off x="1207034" y="472481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191895" y="439928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任</a:t>
            </a:r>
            <a:r>
              <a:rPr lang="en-US" altLang="zh-CN" sz="1200" b="1"/>
              <a:t> </a:t>
            </a:r>
            <a:r>
              <a:rPr lang="zh-CN" sz="1200" b="1"/>
              <a:t>务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1174750" y="4817110"/>
            <a:ext cx="16592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/>
              <a:t>    任务</a:t>
            </a:r>
            <a:r>
              <a:rPr lang="zh-CN" altLang="en-US" sz="1000"/>
              <a:t>玩法</a:t>
            </a:r>
            <a:r>
              <a:rPr lang="en-US" sz="1000"/>
              <a:t>提供客户任务回调接口，客户可以通过任务回调接口的设置，</a:t>
            </a:r>
            <a:r>
              <a:rPr lang="en-US" sz="1000" b="1">
                <a:solidFill>
                  <a:srgbClr val="FF0000"/>
                </a:solidFill>
              </a:rPr>
              <a:t>将活动玩法内容与自有应用体系进行深度打通</a:t>
            </a:r>
            <a:r>
              <a:rPr lang="en-US" sz="1000"/>
              <a:t>，丰富玩法策略</a:t>
            </a:r>
          </a:p>
        </p:txBody>
      </p:sp>
      <p:cxnSp>
        <p:nvCxnSpPr>
          <p:cNvPr id="113" name="直接连接符 112"/>
          <p:cNvCxnSpPr/>
          <p:nvPr>
            <p:custDataLst>
              <p:tags r:id="rId3"/>
            </p:custDataLst>
          </p:nvPr>
        </p:nvCxnSpPr>
        <p:spPr>
          <a:xfrm>
            <a:off x="3597275" y="4772660"/>
            <a:ext cx="1031240" cy="15875"/>
          </a:xfrm>
          <a:prstGeom prst="line">
            <a:avLst/>
          </a:prstGeom>
          <a:ln>
            <a:solidFill>
              <a:sysClr val="window" lastClr="FFFFFF">
                <a:lumMod val="65000"/>
              </a:sysClr>
            </a:solidFill>
            <a:prstDash val="sys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14" name="矩形 113"/>
          <p:cNvSpPr/>
          <p:nvPr>
            <p:custDataLst>
              <p:tags r:id="rId4"/>
            </p:custDataLst>
          </p:nvPr>
        </p:nvSpPr>
        <p:spPr>
          <a:xfrm>
            <a:off x="3086634" y="4724817"/>
            <a:ext cx="893601" cy="53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071495" y="4399280"/>
            <a:ext cx="16243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200" b="1"/>
              <a:t>签</a:t>
            </a:r>
            <a:r>
              <a:rPr lang="en-US" altLang="zh-CN" sz="1200" b="1"/>
              <a:t> </a:t>
            </a:r>
            <a:r>
              <a:rPr lang="zh-CN" sz="1200" b="1"/>
              <a:t>到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3049905" y="4817110"/>
            <a:ext cx="164655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/>
              <a:t>    </a:t>
            </a:r>
            <a:r>
              <a:rPr sz="1000"/>
              <a:t>签到</a:t>
            </a:r>
            <a:r>
              <a:rPr lang="zh-CN" sz="1000"/>
              <a:t>玩法</a:t>
            </a:r>
            <a:r>
              <a:rPr sz="1000"/>
              <a:t>属于提高用户互动参与度的营销玩法，是一种通过累计签到天数、连续签到天数、</a:t>
            </a:r>
            <a:r>
              <a:rPr sz="1000" b="1">
                <a:solidFill>
                  <a:srgbClr val="FF0000"/>
                </a:solidFill>
              </a:rPr>
              <a:t>保持用户与平台或app等产生每日互动</a:t>
            </a:r>
            <a:r>
              <a:rPr sz="1000"/>
              <a:t>，以此来提升日活、</a:t>
            </a:r>
            <a:r>
              <a:rPr sz="1000" b="1">
                <a:solidFill>
                  <a:srgbClr val="FF0000"/>
                </a:solidFill>
              </a:rPr>
              <a:t>增强用户粘性</a:t>
            </a:r>
            <a:r>
              <a:rPr sz="1000"/>
              <a:t>的一种持久活动运营的形式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506085" y="2882265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529580" y="2909570"/>
            <a:ext cx="12192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关联公众号</a:t>
            </a:r>
            <a:r>
              <a:rPr lang="zh-CN" altLang="en-US" sz="1000">
                <a:solidFill>
                  <a:schemeClr val="tx1"/>
                </a:solidFill>
              </a:rPr>
              <a:t>拉起授权留存客户档案</a:t>
            </a:r>
          </a:p>
        </p:txBody>
      </p:sp>
      <p:sp>
        <p:nvSpPr>
          <p:cNvPr id="16" name="流程图: 合并 15"/>
          <p:cNvSpPr/>
          <p:nvPr/>
        </p:nvSpPr>
        <p:spPr>
          <a:xfrm>
            <a:off x="8023860" y="342582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7719060" y="3632835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742555" y="3660140"/>
            <a:ext cx="12192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做任务</a:t>
            </a:r>
            <a:r>
              <a:rPr lang="zh-CN" altLang="en-US" sz="1000" b="1">
                <a:solidFill>
                  <a:schemeClr val="tx1"/>
                </a:solidFill>
              </a:rPr>
              <a:t>关注公众号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获得抽奖机会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7723505" y="429260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747000" y="4319905"/>
            <a:ext cx="12192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分享裂变获得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抽奖机会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738110" y="496316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761605" y="4990465"/>
            <a:ext cx="12192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每日签到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获得抽奖机会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6132830" y="3629660"/>
            <a:ext cx="125730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156325" y="3656965"/>
            <a:ext cx="121920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中奖</a:t>
            </a:r>
            <a:r>
              <a:rPr lang="en-US" altLang="zh-CN" sz="1000">
                <a:solidFill>
                  <a:schemeClr val="tx1"/>
                </a:solidFill>
              </a:rPr>
              <a:t>  </a:t>
            </a:r>
            <a:r>
              <a:rPr lang="zh-CN" altLang="en-US" sz="1000" b="1">
                <a:solidFill>
                  <a:schemeClr val="tx1"/>
                </a:solidFill>
              </a:rPr>
              <a:t>跳转公众号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点击菜单栏领奖</a:t>
            </a:r>
          </a:p>
        </p:txBody>
      </p:sp>
      <p:sp>
        <p:nvSpPr>
          <p:cNvPr id="27" name="流程图: 合并 26"/>
          <p:cNvSpPr/>
          <p:nvPr/>
        </p:nvSpPr>
        <p:spPr>
          <a:xfrm>
            <a:off x="7058025" y="342582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直角三角形 53"/>
          <p:cNvSpPr/>
          <p:nvPr/>
        </p:nvSpPr>
        <p:spPr>
          <a:xfrm rot="2640000">
            <a:off x="7530465" y="3779520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8" name="流程图: 合并 27"/>
          <p:cNvSpPr/>
          <p:nvPr/>
        </p:nvSpPr>
        <p:spPr>
          <a:xfrm>
            <a:off x="8275320" y="411035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合并 28"/>
          <p:cNvSpPr/>
          <p:nvPr/>
        </p:nvSpPr>
        <p:spPr>
          <a:xfrm>
            <a:off x="8280400" y="4780915"/>
            <a:ext cx="182245" cy="182245"/>
          </a:xfrm>
          <a:prstGeom prst="flowChartMerg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2640000">
            <a:off x="6826885" y="3025140"/>
            <a:ext cx="191770" cy="191770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132830" y="4281805"/>
            <a:ext cx="1257300" cy="116141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151880" y="4318635"/>
            <a:ext cx="12192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活动</a:t>
            </a:r>
            <a:r>
              <a:rPr lang="zh-CN" altLang="en-US" sz="1000" b="1">
                <a:solidFill>
                  <a:schemeClr val="tx1"/>
                </a:solidFill>
              </a:rPr>
              <a:t>多处引导</a:t>
            </a:r>
          </a:p>
          <a:p>
            <a:pPr algn="ctr">
              <a:lnSpc>
                <a:spcPct val="110000"/>
              </a:lnSpc>
            </a:pPr>
            <a:r>
              <a:rPr lang="zh-CN" altLang="en-US" sz="1000" b="1">
                <a:solidFill>
                  <a:schemeClr val="tx1"/>
                </a:solidFill>
              </a:rPr>
              <a:t>引流公众号</a:t>
            </a:r>
            <a:r>
              <a:rPr lang="zh-CN" altLang="en-US" sz="1000">
                <a:solidFill>
                  <a:schemeClr val="tx1"/>
                </a:solidFill>
              </a:rPr>
              <a:t>：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落地页底部二维码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中奖奖品文案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抽奖任务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跳转公众号发奖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5830570" y="5668645"/>
            <a:ext cx="3164840" cy="480695"/>
          </a:xfrm>
          <a:prstGeom prst="roundRect">
            <a:avLst/>
          </a:prstGeom>
          <a:solidFill>
            <a:schemeClr val="accent5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031230" y="5694045"/>
            <a:ext cx="278384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活动中给未中奖客户打标</a:t>
            </a:r>
          </a:p>
          <a:p>
            <a:pPr algn="ctr">
              <a:lnSpc>
                <a:spcPct val="110000"/>
              </a:lnSpc>
            </a:pPr>
            <a:r>
              <a:rPr lang="zh-CN" altLang="en-US" sz="1000">
                <a:solidFill>
                  <a:schemeClr val="tx1"/>
                </a:solidFill>
              </a:rPr>
              <a:t>后续</a:t>
            </a:r>
            <a:r>
              <a:rPr lang="zh-CN" altLang="en-US" sz="1000" b="1">
                <a:solidFill>
                  <a:schemeClr val="tx1"/>
                </a:solidFill>
              </a:rPr>
              <a:t>推送客服消息为公众号引流促活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52210927-21FA-4B87-97CA-1E9E27B49B0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98505" y="317848"/>
            <a:ext cx="12476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公众号引流吸粉：</a:t>
            </a:r>
            <a:r>
              <a:rPr lang="zh-CN" altLang="en-US" sz="20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多玩法组合同步达成促活裂变  持续为公众号吸粉引流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1403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9369" y="2012811"/>
            <a:ext cx="5003165" cy="1181100"/>
          </a:xfrm>
          <a:prstGeom prst="rect">
            <a:avLst/>
          </a:prstGeom>
        </p:spPr>
        <p:txBody>
          <a:bodyPr vert="horz" wrap="square" lIns="0" tIns="12065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7600" spc="3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7600" spc="3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9368" y="3972991"/>
            <a:ext cx="6597231" cy="239039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>
                <a:solidFill>
                  <a:srgbClr val="FF6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兔展智能</a:t>
            </a:r>
            <a:r>
              <a:rPr sz="2400" spc="-15">
                <a:solidFill>
                  <a:srgbClr val="FF6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400">
                <a:solidFill>
                  <a:srgbClr val="FF6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sz="2400" spc="-10">
                <a:solidFill>
                  <a:srgbClr val="FF6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技术驱动营销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2295"/>
              </a:spcBef>
            </a:pPr>
            <a:r>
              <a:rPr sz="1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深圳兔展智能科技有限公司</a:t>
            </a:r>
            <a:endParaRPr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深圳总部：深圳市南山区深圳湾科技生态园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栋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座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429-433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北京分公司：北京市朝阳区曙光西里甲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号第三置业大厦（东域大厦）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座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2706</a:t>
            </a: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广州分公司：广州市天河区 科韵路信息港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栋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401B</a:t>
            </a: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上海分公司：上海市静安区泰兴路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</a:t>
            </a: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长沙分公司：湖南省长沙市环湖路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1177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号金茂广场北塔写字楼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栋</a:t>
            </a:r>
            <a:r>
              <a:rPr 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2652</a:t>
            </a:r>
            <a:r>
              <a:rPr 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右箭头 40"/>
          <p:cNvSpPr/>
          <p:nvPr>
            <p:custDataLst>
              <p:tags r:id="rId2"/>
            </p:custDataLst>
          </p:nvPr>
        </p:nvSpPr>
        <p:spPr>
          <a:xfrm>
            <a:off x="1688465" y="2575729"/>
            <a:ext cx="9398635" cy="1622425"/>
          </a:xfrm>
          <a:prstGeom prst="rightArrow">
            <a:avLst>
              <a:gd name="adj1" fmla="val 50000"/>
              <a:gd name="adj2" fmla="val 88048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gradFill flip="none" rotWithShape="1"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  <a:tileRect/>
            </a:gradFill>
          </a:ln>
          <a:effectLst/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lIns="91417" tIns="45708" rIns="91417" bIns="45708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五分钟想创意，五分钟上活动</a:t>
            </a:r>
          </a:p>
        </p:txBody>
      </p:sp>
      <p:sp>
        <p:nvSpPr>
          <p:cNvPr id="42" name="平行四边形 41"/>
          <p:cNvSpPr/>
          <p:nvPr>
            <p:custDataLst>
              <p:tags r:id="rId3"/>
            </p:custDataLst>
          </p:nvPr>
        </p:nvSpPr>
        <p:spPr>
          <a:xfrm flipH="1">
            <a:off x="2508250" y="2149644"/>
            <a:ext cx="1780540" cy="1007745"/>
          </a:xfrm>
          <a:prstGeom prst="parallelogram">
            <a:avLst>
              <a:gd name="adj" fmla="val 36386"/>
            </a:avLst>
          </a:prstGeom>
          <a:solidFill>
            <a:srgbClr val="F99235"/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121889" tIns="60944" rIns="121889" bIns="60944" numCol="1" anchor="ctr" anchorCtr="1" compatLnSpc="1"/>
          <a:lstStyle/>
          <a:p>
            <a:pPr>
              <a:lnSpc>
                <a:spcPct val="120000"/>
              </a:lnSpc>
            </a:pPr>
            <a:endParaRPr lang="zh-CN" altLang="en-US" sz="24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平行四边形 42"/>
          <p:cNvSpPr/>
          <p:nvPr>
            <p:custDataLst>
              <p:tags r:id="rId4"/>
            </p:custDataLst>
          </p:nvPr>
        </p:nvSpPr>
        <p:spPr>
          <a:xfrm flipH="1">
            <a:off x="4751705" y="1944539"/>
            <a:ext cx="1878330" cy="1212850"/>
          </a:xfrm>
          <a:prstGeom prst="parallelogram">
            <a:avLst>
              <a:gd name="adj" fmla="val 36386"/>
            </a:avLst>
          </a:prstGeom>
          <a:solidFill>
            <a:srgbClr val="F99235"/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121889" tIns="60944" rIns="121889" bIns="60944" numCol="1" anchor="ctr" anchorCtr="1" compatLnSpc="1">
            <a:no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endParaRPr lang="zh-CN" altLang="en-US" sz="24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平行四边形 43"/>
          <p:cNvSpPr/>
          <p:nvPr>
            <p:custDataLst>
              <p:tags r:id="rId5"/>
            </p:custDataLst>
          </p:nvPr>
        </p:nvSpPr>
        <p:spPr>
          <a:xfrm flipH="1">
            <a:off x="7081520" y="1702604"/>
            <a:ext cx="2176780" cy="1454785"/>
          </a:xfrm>
          <a:prstGeom prst="parallelogram">
            <a:avLst>
              <a:gd name="adj" fmla="val 36386"/>
            </a:avLst>
          </a:prstGeom>
          <a:solidFill>
            <a:srgbClr val="F99235"/>
          </a:solidFill>
          <a:ln w="28575" cap="flat">
            <a:noFill/>
            <a:prstDash val="solid"/>
            <a:miter lim="800000"/>
          </a:ln>
          <a:effectLst/>
        </p:spPr>
        <p:txBody>
          <a:bodyPr vert="horz" wrap="square" lIns="121889" tIns="60944" rIns="121889" bIns="60944" numCol="1" anchor="ctr" anchorCtr="1" compatLnSpc="1">
            <a:no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endParaRPr lang="zh-CN" altLang="en-US" sz="24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3017838" y="2331254"/>
            <a:ext cx="76136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</a:rPr>
              <a:t>内</a:t>
            </a:r>
            <a:r>
              <a:rPr lang="en-US" altLang="zh-CN" sz="2000" b="1">
                <a:solidFill>
                  <a:schemeClr val="bg1"/>
                </a:solidFill>
              </a:rPr>
              <a:t> </a:t>
            </a:r>
            <a:r>
              <a:rPr lang="zh-CN" altLang="en-US" sz="2000" b="1">
                <a:solidFill>
                  <a:schemeClr val="bg1"/>
                </a:solidFill>
              </a:rPr>
              <a:t>容</a:t>
            </a:r>
          </a:p>
          <a:p>
            <a:pPr algn="ctr"/>
            <a:r>
              <a:rPr lang="zh-CN" altLang="en-US" sz="2000" b="1">
                <a:solidFill>
                  <a:schemeClr val="bg1"/>
                </a:solidFill>
              </a:rPr>
              <a:t>创</a:t>
            </a:r>
            <a:r>
              <a:rPr lang="en-US" altLang="zh-CN" sz="2000" b="1">
                <a:solidFill>
                  <a:schemeClr val="bg1"/>
                </a:solidFill>
              </a:rPr>
              <a:t> </a:t>
            </a:r>
            <a:r>
              <a:rPr lang="zh-CN" altLang="en-US" sz="2000" b="1">
                <a:solidFill>
                  <a:schemeClr val="bg1"/>
                </a:solidFill>
              </a:rPr>
              <a:t>意</a:t>
            </a: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3015297" y="1120944"/>
            <a:ext cx="61614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如何在</a:t>
            </a:r>
            <a:r>
              <a:rPr lang="en-US" altLang="zh-CN" sz="28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8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分钟内上线一个活动</a:t>
            </a: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5281295" y="2166789"/>
            <a:ext cx="81915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200" b="1">
                <a:solidFill>
                  <a:schemeClr val="bg1"/>
                </a:solidFill>
              </a:rPr>
              <a:t>快</a:t>
            </a:r>
            <a:r>
              <a:rPr lang="en-US" altLang="zh-CN" sz="2200" b="1">
                <a:solidFill>
                  <a:schemeClr val="bg1"/>
                </a:solidFill>
              </a:rPr>
              <a:t> </a:t>
            </a:r>
            <a:r>
              <a:rPr lang="zh-CN" altLang="en-US" sz="2200" b="1">
                <a:solidFill>
                  <a:schemeClr val="bg1"/>
                </a:solidFill>
              </a:rPr>
              <a:t>速</a:t>
            </a:r>
          </a:p>
          <a:p>
            <a:pPr algn="ctr"/>
            <a:r>
              <a:rPr lang="zh-CN" altLang="en-US" sz="2200" b="1">
                <a:solidFill>
                  <a:schemeClr val="bg1"/>
                </a:solidFill>
              </a:rPr>
              <a:t>搭</a:t>
            </a:r>
            <a:r>
              <a:rPr lang="en-US" altLang="zh-CN" sz="2200" b="1">
                <a:solidFill>
                  <a:schemeClr val="bg1"/>
                </a:solidFill>
              </a:rPr>
              <a:t> </a:t>
            </a:r>
            <a:r>
              <a:rPr lang="zh-CN" altLang="en-US" sz="2200" b="1">
                <a:solidFill>
                  <a:schemeClr val="bg1"/>
                </a:solidFill>
              </a:rPr>
              <a:t>建</a:t>
            </a: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7730808" y="2015024"/>
            <a:ext cx="8769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</a:rPr>
              <a:t>玩</a:t>
            </a:r>
            <a:r>
              <a:rPr lang="en-US" altLang="zh-CN" sz="2400" b="1">
                <a:solidFill>
                  <a:schemeClr val="bg1"/>
                </a:solidFill>
              </a:rPr>
              <a:t> </a:t>
            </a:r>
            <a:r>
              <a:rPr lang="zh-CN" altLang="en-US" sz="2400" b="1">
                <a:solidFill>
                  <a:schemeClr val="bg1"/>
                </a:solidFill>
              </a:rPr>
              <a:t>法</a:t>
            </a:r>
          </a:p>
          <a:p>
            <a:pPr algn="ctr"/>
            <a:r>
              <a:rPr lang="zh-CN" altLang="en-US" sz="2400" b="1">
                <a:solidFill>
                  <a:schemeClr val="bg1"/>
                </a:solidFill>
              </a:rPr>
              <a:t>定</a:t>
            </a:r>
            <a:r>
              <a:rPr lang="en-US" altLang="zh-CN" sz="2400" b="1">
                <a:solidFill>
                  <a:schemeClr val="bg1"/>
                </a:solidFill>
              </a:rPr>
              <a:t> </a:t>
            </a:r>
            <a:r>
              <a:rPr lang="zh-CN" altLang="en-US" sz="2400" b="1">
                <a:solidFill>
                  <a:schemeClr val="bg1"/>
                </a:solidFill>
              </a:rPr>
              <a:t>制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235835" y="3962569"/>
            <a:ext cx="1649095" cy="504190"/>
            <a:chOff x="3286" y="7429"/>
            <a:chExt cx="2597" cy="1102"/>
          </a:xfrm>
        </p:grpSpPr>
        <p:cxnSp>
          <p:nvCxnSpPr>
            <p:cNvPr id="20" name="直接连接符 19"/>
            <p:cNvCxnSpPr/>
            <p:nvPr>
              <p:custDataLst>
                <p:tags r:id="rId21"/>
              </p:custDataLst>
            </p:nvPr>
          </p:nvCxnSpPr>
          <p:spPr>
            <a:xfrm>
              <a:off x="4353" y="7448"/>
              <a:ext cx="1530" cy="1"/>
            </a:xfrm>
            <a:prstGeom prst="line">
              <a:avLst/>
            </a:prstGeom>
            <a:ln w="1270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22"/>
              </p:custDataLst>
            </p:nvPr>
          </p:nvCxnSpPr>
          <p:spPr>
            <a:xfrm flipH="1">
              <a:off x="3286" y="7429"/>
              <a:ext cx="1083" cy="11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>
            <p:custDataLst>
              <p:tags r:id="rId10"/>
            </p:custDataLst>
          </p:nvPr>
        </p:nvSpPr>
        <p:spPr>
          <a:xfrm>
            <a:off x="746760" y="4472408"/>
            <a:ext cx="3032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b="1" dirty="0" err="1">
                <a:solidFill>
                  <a:srgbClr val="FE6B00"/>
                </a:solidFill>
                <a:sym typeface="+mn-ea"/>
              </a:rPr>
              <a:t>丰富的内容生产形式</a:t>
            </a:r>
            <a:endParaRPr lang="en-US" altLang="zh-CN" b="1" dirty="0">
              <a:solidFill>
                <a:srgbClr val="FE6B00"/>
              </a:solidFill>
              <a:sym typeface="+mn-ea"/>
            </a:endParaRPr>
          </a:p>
        </p:txBody>
      </p:sp>
      <p:sp>
        <p:nvSpPr>
          <p:cNvPr id="24" name="Enthusiastically matrix corporate human capital vis-a-vis performance channels.…"/>
          <p:cNvSpPr txBox="1"/>
          <p:nvPr>
            <p:custDataLst>
              <p:tags r:id="rId11"/>
            </p:custDataLst>
          </p:nvPr>
        </p:nvSpPr>
        <p:spPr>
          <a:xfrm>
            <a:off x="320843" y="4914262"/>
            <a:ext cx="3397082" cy="12545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翻页长页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H5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、短视频：快速、低成本制作</a:t>
            </a:r>
          </a:p>
          <a:p>
            <a:pPr algn="ct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互动游戏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/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插件：营销插件游戏、吸睛互动， 用户注意力更集中</a:t>
            </a:r>
          </a:p>
          <a:p>
            <a:pPr algn="ct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自有存量内容集成再创作，传播效果翻倍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19980" y="3961934"/>
            <a:ext cx="1649095" cy="504190"/>
            <a:chOff x="3286" y="7429"/>
            <a:chExt cx="2597" cy="1102"/>
          </a:xfrm>
        </p:grpSpPr>
        <p:cxnSp>
          <p:nvCxnSpPr>
            <p:cNvPr id="26" name="直接连接符 25"/>
            <p:cNvCxnSpPr/>
            <p:nvPr>
              <p:custDataLst>
                <p:tags r:id="rId19"/>
              </p:custDataLst>
            </p:nvPr>
          </p:nvCxnSpPr>
          <p:spPr>
            <a:xfrm>
              <a:off x="4353" y="7448"/>
              <a:ext cx="1530" cy="1"/>
            </a:xfrm>
            <a:prstGeom prst="line">
              <a:avLst/>
            </a:prstGeom>
            <a:ln w="1270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>
              <p:custDataLst>
                <p:tags r:id="rId20"/>
              </p:custDataLst>
            </p:nvPr>
          </p:nvCxnSpPr>
          <p:spPr>
            <a:xfrm flipH="1">
              <a:off x="3286" y="7429"/>
              <a:ext cx="1083" cy="11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>
            <p:custDataLst>
              <p:tags r:id="rId12"/>
            </p:custDataLst>
          </p:nvPr>
        </p:nvSpPr>
        <p:spPr>
          <a:xfrm>
            <a:off x="4200525" y="4472408"/>
            <a:ext cx="3032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b="1" dirty="0" err="1">
                <a:solidFill>
                  <a:srgbClr val="FE6B00"/>
                </a:solidFill>
                <a:sym typeface="+mn-ea"/>
              </a:rPr>
              <a:t>规模最大的内容创意平台</a:t>
            </a:r>
            <a:endParaRPr lang="en-US" altLang="zh-CN" b="1" dirty="0">
              <a:solidFill>
                <a:srgbClr val="FE6B00"/>
              </a:solidFill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 flipH="1">
            <a:off x="8047355" y="3961299"/>
            <a:ext cx="1714500" cy="504190"/>
            <a:chOff x="3286" y="7429"/>
            <a:chExt cx="2597" cy="1102"/>
          </a:xfrm>
        </p:grpSpPr>
        <p:cxnSp>
          <p:nvCxnSpPr>
            <p:cNvPr id="34" name="直接连接符 33"/>
            <p:cNvCxnSpPr/>
            <p:nvPr>
              <p:custDataLst>
                <p:tags r:id="rId17"/>
              </p:custDataLst>
            </p:nvPr>
          </p:nvCxnSpPr>
          <p:spPr>
            <a:xfrm>
              <a:off x="4353" y="7448"/>
              <a:ext cx="1530" cy="1"/>
            </a:xfrm>
            <a:prstGeom prst="line">
              <a:avLst/>
            </a:prstGeom>
            <a:ln w="12700"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>
              <p:custDataLst>
                <p:tags r:id="rId18"/>
              </p:custDataLst>
            </p:nvPr>
          </p:nvCxnSpPr>
          <p:spPr>
            <a:xfrm flipH="1">
              <a:off x="3286" y="7429"/>
              <a:ext cx="1083" cy="11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Enthusiastically matrix corporate human capital vis-a-vis performance channels.…"/>
          <p:cNvSpPr txBox="1"/>
          <p:nvPr>
            <p:custDataLst>
              <p:tags r:id="rId13"/>
            </p:custDataLst>
          </p:nvPr>
        </p:nvSpPr>
        <p:spPr>
          <a:xfrm>
            <a:off x="3991037" y="4914262"/>
            <a:ext cx="3563073" cy="10852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深度积累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亿人次的数据量，覆盖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7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亿用户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优质模板数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60000+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；注册用户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2000w+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日均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PV2000w</a:t>
            </a:r>
          </a:p>
        </p:txBody>
      </p:sp>
      <p:sp>
        <p:nvSpPr>
          <p:cNvPr id="37" name="文本框 36"/>
          <p:cNvSpPr txBox="1"/>
          <p:nvPr>
            <p:custDataLst>
              <p:tags r:id="rId14"/>
            </p:custDataLst>
          </p:nvPr>
        </p:nvSpPr>
        <p:spPr>
          <a:xfrm>
            <a:off x="7642860" y="4472408"/>
            <a:ext cx="3804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b="1" dirty="0">
                <a:solidFill>
                  <a:srgbClr val="FE6B00"/>
                </a:solidFill>
                <a:sym typeface="+mn-ea"/>
              </a:rPr>
              <a:t>30</a:t>
            </a:r>
            <a:r>
              <a:rPr lang="zh-CN" altLang="en-US" b="1" dirty="0">
                <a:solidFill>
                  <a:srgbClr val="FE6B00"/>
                </a:solidFill>
                <a:sym typeface="+mn-ea"/>
              </a:rPr>
              <a:t>种互动玩法营销场景全覆盖</a:t>
            </a:r>
          </a:p>
        </p:txBody>
      </p:sp>
      <p:sp>
        <p:nvSpPr>
          <p:cNvPr id="38" name="Enthusiastically matrix corporate human capital vis-a-vis performance channels.…"/>
          <p:cNvSpPr txBox="1"/>
          <p:nvPr>
            <p:custDataLst>
              <p:tags r:id="rId15"/>
            </p:custDataLst>
          </p:nvPr>
        </p:nvSpPr>
        <p:spPr>
          <a:xfrm>
            <a:off x="7827223" y="4919878"/>
            <a:ext cx="3869263" cy="133151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300+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玩法模板、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10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大模块化玩法插件自由编辑，最低成本实现活动玩法专属定制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拉新裂变、用户留资、用户促活、沉睡唤醒、流失回捞、私域沉淀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…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全营销场景一站式解决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1DC0BAE-88EC-44F3-966F-40CFF312174E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内容营销能力：快速、低成本、大批量生成发布营销内容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3B6E463-0302-48D7-8B58-99EC4D97537F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900CEBA5-A461-493C-916A-3F2155CA9220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17514DE7-1EAA-46F6-B322-75670837C62D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6271B1CE-CB0F-43CB-B24E-A0495C309D28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8842D619-B4A3-46EE-A83A-4E3A1A2FC6B7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E2D7B73D-C460-43EC-A32B-0385DBD12433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  <a:endParaRPr kumimoji="0" lang="zh-CN" alt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Neue Medium" panose="02000503000000020004"/>
                <a:sym typeface="Helvetica Neue Medium" panose="02000503000000020004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/>
          <p:cNvSpPr txBox="1"/>
          <p:nvPr>
            <p:custDataLst>
              <p:tags r:id="rId2"/>
            </p:custDataLst>
          </p:nvPr>
        </p:nvSpPr>
        <p:spPr>
          <a:xfrm>
            <a:off x="5592455" y="911716"/>
            <a:ext cx="6134735" cy="17370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0510" marR="5080" indent="-270510" algn="r">
              <a:lnSpc>
                <a:spcPct val="100000"/>
              </a:lnSpc>
              <a:spcBef>
                <a:spcPts val="105"/>
              </a:spcBef>
              <a:buFont typeface="Wingdings" panose="05000000000000000000"/>
              <a:buChar char=""/>
              <a:tabLst>
                <a:tab pos="270510" algn="l"/>
                <a:tab pos="271145" algn="l"/>
              </a:tabLst>
            </a:pPr>
            <a:r>
              <a:rPr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翻页</a:t>
            </a:r>
            <a:r>
              <a:rPr sz="1600" spc="-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H5</a:t>
            </a:r>
            <a:r>
              <a:rPr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、长页</a:t>
            </a:r>
            <a:r>
              <a:rPr sz="1600" spc="-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H5</a:t>
            </a:r>
            <a:r>
              <a:rPr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、短视频、内容小程</a:t>
            </a:r>
            <a:r>
              <a:rPr sz="1600" spc="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序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r">
              <a:lnSpc>
                <a:spcPct val="100000"/>
              </a:lnSpc>
              <a:spcBef>
                <a:spcPts val="10"/>
              </a:spcBef>
            </a:pP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0510" marR="5080" indent="-270510" algn="r">
              <a:lnSpc>
                <a:spcPct val="100000"/>
              </a:lnSpc>
              <a:buFont typeface="Wingdings" panose="05000000000000000000"/>
              <a:buChar char=""/>
              <a:tabLst>
                <a:tab pos="270510" algn="l"/>
                <a:tab pos="271145" algn="l"/>
              </a:tabLst>
            </a:pPr>
            <a:r>
              <a:rPr lang="en-US" sz="1600" spc="-1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sz="1600" spc="-1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</a:t>
            </a:r>
            <a:r>
              <a:rPr sz="1600" spc="-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模板及正版素材，</a:t>
            </a:r>
            <a:r>
              <a:rPr lang="zh-CN" altLang="en-US"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含正版图片、字体、音乐、视频、</a:t>
            </a:r>
            <a:r>
              <a:rPr lang="en-US" altLang="zh-CN"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TVC</a:t>
            </a:r>
            <a:r>
              <a:rPr lang="zh-CN" altLang="en-US"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endParaRPr lang="en-US" altLang="zh-CN" sz="1600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0510" marR="5080" indent="-270510" algn="r">
              <a:lnSpc>
                <a:spcPct val="100000"/>
              </a:lnSpc>
              <a:buFont typeface="Wingdings" panose="05000000000000000000"/>
              <a:buChar char=""/>
              <a:tabLst>
                <a:tab pos="270510" algn="l"/>
                <a:tab pos="271145" algn="l"/>
              </a:tabLst>
            </a:pPr>
            <a:endParaRPr lang="en-US" sz="1600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0510" marR="5080" indent="-270510" algn="r">
              <a:lnSpc>
                <a:spcPct val="100000"/>
              </a:lnSpc>
              <a:buFont typeface="Wingdings" panose="05000000000000000000"/>
              <a:buChar char=""/>
              <a:tabLst>
                <a:tab pos="270510" algn="l"/>
                <a:tab pos="271145" algn="l"/>
              </a:tabLst>
            </a:pPr>
            <a:r>
              <a:rPr lang="en-US" sz="1600" spc="-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sz="1600" spc="-1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</a:t>
            </a:r>
            <a:r>
              <a:rPr sz="16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设计师团队入</a:t>
            </a:r>
            <a:r>
              <a:rPr sz="1600" spc="5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驻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r">
              <a:lnSpc>
                <a:spcPct val="100000"/>
              </a:lnSpc>
              <a:spcBef>
                <a:spcPts val="10"/>
              </a:spcBef>
            </a:pP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0510" marR="5080" indent="-270510" algn="r">
              <a:lnSpc>
                <a:spcPct val="100000"/>
              </a:lnSpc>
              <a:buFont typeface="Wingdings" panose="05000000000000000000"/>
              <a:buChar char=""/>
              <a:tabLst>
                <a:tab pos="270510" algn="l"/>
                <a:tab pos="271145" algn="l"/>
              </a:tabLst>
            </a:pPr>
            <a:r>
              <a:rPr sz="1600" dirty="0" err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所有营销内容</a:t>
            </a:r>
            <a:r>
              <a:rPr sz="1600" b="1" dirty="0" err="1">
                <a:solidFill>
                  <a:srgbClr val="F185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统一管</a:t>
            </a:r>
            <a:r>
              <a:rPr sz="1600" b="1" spc="5" dirty="0" err="1">
                <a:solidFill>
                  <a:srgbClr val="F185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</a:t>
            </a:r>
            <a:r>
              <a:rPr lang="zh-CN" altLang="en-US" sz="1600" spc="5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1600" dirty="0" err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内容数据可收</a:t>
            </a:r>
            <a:r>
              <a:rPr sz="1600" spc="5" dirty="0" err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集</a:t>
            </a: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79988EC-B652-4BEF-B0F7-29A2B451DC6D}"/>
              </a:ext>
            </a:extLst>
          </p:cNvPr>
          <p:cNvGrpSpPr/>
          <p:nvPr/>
        </p:nvGrpSpPr>
        <p:grpSpPr>
          <a:xfrm>
            <a:off x="950743" y="4017933"/>
            <a:ext cx="4279677" cy="2159173"/>
            <a:chOff x="6096000" y="3685827"/>
            <a:chExt cx="5692775" cy="2872105"/>
          </a:xfrm>
        </p:grpSpPr>
        <p:sp>
          <p:nvSpPr>
            <p:cNvPr id="22" name="object 4"/>
            <p:cNvSpPr/>
            <p:nvPr>
              <p:custDataLst>
                <p:tags r:id="rId9"/>
              </p:custDataLst>
            </p:nvPr>
          </p:nvSpPr>
          <p:spPr>
            <a:xfrm>
              <a:off x="10447655" y="3697892"/>
              <a:ext cx="1341120" cy="247523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object 15"/>
            <p:cNvSpPr/>
            <p:nvPr>
              <p:custDataLst>
                <p:tags r:id="rId10"/>
              </p:custDataLst>
            </p:nvPr>
          </p:nvSpPr>
          <p:spPr>
            <a:xfrm>
              <a:off x="10052685" y="3915062"/>
              <a:ext cx="1315720" cy="2384425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object 10"/>
            <p:cNvSpPr/>
            <p:nvPr>
              <p:custDataLst>
                <p:tags r:id="rId11"/>
              </p:custDataLst>
            </p:nvPr>
          </p:nvSpPr>
          <p:spPr>
            <a:xfrm>
              <a:off x="8425815" y="3685827"/>
              <a:ext cx="1257300" cy="225933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object 16"/>
            <p:cNvSpPr/>
            <p:nvPr>
              <p:custDataLst>
                <p:tags r:id="rId12"/>
              </p:custDataLst>
            </p:nvPr>
          </p:nvSpPr>
          <p:spPr>
            <a:xfrm>
              <a:off x="8131175" y="3915062"/>
              <a:ext cx="1257300" cy="220408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object 5"/>
            <p:cNvSpPr/>
            <p:nvPr>
              <p:custDataLst>
                <p:tags r:id="rId13"/>
              </p:custDataLst>
            </p:nvPr>
          </p:nvSpPr>
          <p:spPr>
            <a:xfrm>
              <a:off x="7910195" y="4246532"/>
              <a:ext cx="1243330" cy="229362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object 8"/>
            <p:cNvSpPr/>
            <p:nvPr>
              <p:custDataLst>
                <p:tags r:id="rId14"/>
              </p:custDataLst>
            </p:nvPr>
          </p:nvSpPr>
          <p:spPr>
            <a:xfrm>
              <a:off x="6438265" y="3685827"/>
              <a:ext cx="1294765" cy="217424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object 9"/>
            <p:cNvSpPr/>
            <p:nvPr>
              <p:custDataLst>
                <p:tags r:id="rId15"/>
              </p:custDataLst>
            </p:nvPr>
          </p:nvSpPr>
          <p:spPr>
            <a:xfrm>
              <a:off x="9786620" y="4246532"/>
              <a:ext cx="1341120" cy="231140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object 7"/>
            <p:cNvSpPr/>
            <p:nvPr>
              <p:custDataLst>
                <p:tags r:id="rId16"/>
              </p:custDataLst>
            </p:nvPr>
          </p:nvSpPr>
          <p:spPr>
            <a:xfrm>
              <a:off x="6299835" y="3915062"/>
              <a:ext cx="1238250" cy="228346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object 6"/>
            <p:cNvSpPr/>
            <p:nvPr>
              <p:custDataLst>
                <p:tags r:id="rId17"/>
              </p:custDataLst>
            </p:nvPr>
          </p:nvSpPr>
          <p:spPr>
            <a:xfrm>
              <a:off x="6096000" y="4198907"/>
              <a:ext cx="1306195" cy="234124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C8813817-BA3D-4680-B0AA-E4C1731ACB20}"/>
              </a:ext>
            </a:extLst>
          </p:cNvPr>
          <p:cNvGrpSpPr/>
          <p:nvPr/>
        </p:nvGrpSpPr>
        <p:grpSpPr>
          <a:xfrm>
            <a:off x="813820" y="795194"/>
            <a:ext cx="4609630" cy="2904727"/>
            <a:chOff x="765327" y="1797734"/>
            <a:chExt cx="4767745" cy="3445800"/>
          </a:xfrm>
        </p:grpSpPr>
        <p:sp>
          <p:nvSpPr>
            <p:cNvPr id="12" name="object 12"/>
            <p:cNvSpPr/>
            <p:nvPr>
              <p:custDataLst>
                <p:tags r:id="rId4"/>
              </p:custDataLst>
            </p:nvPr>
          </p:nvSpPr>
          <p:spPr>
            <a:xfrm>
              <a:off x="765467" y="1889315"/>
              <a:ext cx="757546" cy="243817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object 14"/>
            <p:cNvSpPr/>
            <p:nvPr>
              <p:custDataLst>
                <p:tags r:id="rId5"/>
              </p:custDataLst>
            </p:nvPr>
          </p:nvSpPr>
          <p:spPr>
            <a:xfrm>
              <a:off x="765327" y="4327740"/>
              <a:ext cx="737994" cy="637959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object 13"/>
            <p:cNvSpPr txBox="1"/>
            <p:nvPr>
              <p:custDataLst>
                <p:tags r:id="rId6"/>
              </p:custDataLst>
            </p:nvPr>
          </p:nvSpPr>
          <p:spPr>
            <a:xfrm>
              <a:off x="1641157" y="1797734"/>
              <a:ext cx="3872865" cy="957572"/>
            </a:xfrm>
            <a:prstGeom prst="rect">
              <a:avLst/>
            </a:prstGeom>
          </p:spPr>
          <p:txBody>
            <a:bodyPr vert="horz" wrap="square" lIns="0" tIns="1282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10"/>
                </a:spcBef>
              </a:pPr>
              <a:r>
                <a:rPr sz="1600" b="1" spc="105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降低内容制作成</a:t>
              </a:r>
              <a:r>
                <a:rPr sz="1600" b="1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本</a:t>
              </a: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12700" marR="79375">
                <a:lnSpc>
                  <a:spcPct val="120000"/>
                </a:lnSpc>
                <a:spcBef>
                  <a:spcPts val="380"/>
                </a:spcBef>
              </a:pPr>
              <a:r>
                <a:rPr lang="en-US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6</a:t>
              </a:r>
              <a:r>
                <a:rPr sz="1400" spc="-185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sz="1400" spc="1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万</a:t>
              </a:r>
              <a:r>
                <a:rPr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+</a:t>
              </a:r>
              <a:r>
                <a:rPr sz="1400" spc="-175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sz="1400" spc="1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正版素材</a:t>
              </a:r>
              <a:r>
                <a:rPr sz="1400" spc="9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，海量免费</a:t>
              </a:r>
              <a:r>
                <a:rPr sz="1400" spc="9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/</a:t>
              </a:r>
              <a:r>
                <a:rPr sz="1400" spc="9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低价格模</a:t>
              </a:r>
              <a:r>
                <a:rPr sz="1400" spc="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板</a:t>
              </a:r>
              <a:r>
                <a:rPr sz="1400" spc="-7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sz="14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主题</a:t>
              </a:r>
              <a:r>
                <a:rPr sz="1400" spc="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丰</a:t>
              </a:r>
              <a:r>
                <a:rPr sz="14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富，覆盖多数营销场</a:t>
              </a:r>
              <a:r>
                <a:rPr sz="1400" spc="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景</a:t>
              </a:r>
              <a:endParaRPr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object 13"/>
            <p:cNvSpPr txBox="1"/>
            <p:nvPr>
              <p:custDataLst>
                <p:tags r:id="rId7"/>
              </p:custDataLst>
            </p:nvPr>
          </p:nvSpPr>
          <p:spPr>
            <a:xfrm>
              <a:off x="1641157" y="3002964"/>
              <a:ext cx="3872865" cy="989531"/>
            </a:xfrm>
            <a:prstGeom prst="rect">
              <a:avLst/>
            </a:prstGeom>
          </p:spPr>
          <p:txBody>
            <a:bodyPr vert="horz" wrap="square" lIns="0" tIns="1282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65"/>
                </a:spcBef>
              </a:pPr>
              <a:r>
                <a:rPr b="1" spc="105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提升物料产出效</a:t>
              </a:r>
              <a:r>
                <a:rPr b="1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率</a:t>
              </a:r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12700" marR="79375" algn="l">
                <a:lnSpc>
                  <a:spcPct val="120000"/>
                </a:lnSpc>
                <a:spcBef>
                  <a:spcPts val="380"/>
                </a:spcBef>
                <a:buClrTx/>
                <a:buSzTx/>
                <a:buFontTx/>
              </a:pPr>
              <a:r>
                <a:rPr lang="en-US" sz="1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营销内容/活动编辑以拖拉拽的方式进行编辑，使用门槛低，制作周期大幅减少</a:t>
              </a:r>
            </a:p>
          </p:txBody>
        </p:sp>
        <p:sp>
          <p:nvSpPr>
            <p:cNvPr id="4" name="object 13"/>
            <p:cNvSpPr txBox="1"/>
            <p:nvPr>
              <p:custDataLst>
                <p:tags r:id="rId8"/>
              </p:custDataLst>
            </p:nvPr>
          </p:nvSpPr>
          <p:spPr>
            <a:xfrm>
              <a:off x="1660207" y="4208195"/>
              <a:ext cx="3872865" cy="1035339"/>
            </a:xfrm>
            <a:prstGeom prst="rect">
              <a:avLst/>
            </a:prstGeom>
          </p:spPr>
          <p:txBody>
            <a:bodyPr vert="horz" wrap="square" lIns="0" tIns="128270" rIns="0" bIns="0" rtlCol="0">
              <a:spAutoFit/>
            </a:bodyPr>
            <a:lstStyle/>
            <a:p>
              <a:pPr marL="12700" marR="79375" algn="l">
                <a:lnSpc>
                  <a:spcPct val="120000"/>
                </a:lnSpc>
                <a:spcBef>
                  <a:spcPts val="380"/>
                </a:spcBef>
                <a:buClrTx/>
                <a:buSzTx/>
                <a:buFontTx/>
              </a:pPr>
              <a:r>
                <a:rPr sz="1600" b="1" spc="105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自动完成数据埋</a:t>
              </a:r>
              <a:r>
                <a:rPr sz="1600" b="1" dirty="0">
                  <a:solidFill>
                    <a:srgbClr val="FF6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</a:t>
              </a: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12700" marR="195580">
                <a:lnSpc>
                  <a:spcPct val="120000"/>
                </a:lnSpc>
                <a:spcBef>
                  <a:spcPts val="620"/>
                </a:spcBef>
              </a:pPr>
              <a:r>
                <a:rPr sz="1400" spc="9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营销内容</a:t>
              </a:r>
              <a:r>
                <a:rPr sz="1400" spc="9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/</a:t>
              </a:r>
              <a:r>
                <a:rPr sz="1400" spc="9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活动生成同时，系统自动完成所</a:t>
              </a:r>
              <a:r>
                <a:rPr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有</a:t>
              </a:r>
              <a:r>
                <a:rPr sz="14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页面及按钮等的数据埋</a:t>
              </a:r>
              <a:r>
                <a:rPr sz="1400" spc="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</a:t>
              </a:r>
              <a:endParaRPr 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13C39522-F09C-4137-A164-685D30C9691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内容生态：海量模板、成品活动一键导入快速发布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E7C86DA-7398-4DFD-820E-9F32AB374104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23637"/>
          <a:stretch/>
        </p:blipFill>
        <p:spPr>
          <a:xfrm>
            <a:off x="6365946" y="3172161"/>
            <a:ext cx="2090322" cy="30831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18F34156-1E2E-47BD-AE34-966FE67776AD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975612" y="2964212"/>
            <a:ext cx="1823423" cy="329105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943D1F4E-4A71-4BA8-8C9D-2FB52ED0D35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9880569" y="2920655"/>
            <a:ext cx="1846621" cy="3280071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id="{9391FC66-9118-41E7-BE25-AC91A5A7B1DA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A713CDB4-EB82-4641-9F39-9DCC04EB6F15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DB8BD360-3B5A-4963-8FAE-654FB8CAED65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4D615213-9E1D-4CFA-A628-C1D834D72889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AC2FB6EE-A284-4788-9BF5-9E1FFC3A62F7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D5653C55-5A1B-4C40-B6BF-2974027111A4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  <a:endParaRPr kumimoji="0" lang="zh-CN" alt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Neue Medium" panose="02000503000000020004"/>
                <a:sym typeface="Helvetica Neue Medium" panose="02000503000000020004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0990" y="963295"/>
            <a:ext cx="11590020" cy="5364480"/>
            <a:chOff x="474" y="1897"/>
            <a:chExt cx="18252" cy="844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" y="1897"/>
              <a:ext cx="18252" cy="8448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6618" y="4306"/>
              <a:ext cx="5917" cy="3547"/>
            </a:xfrm>
            <a:prstGeom prst="rect">
              <a:avLst/>
            </a:prstGeom>
            <a:solidFill>
              <a:srgbClr val="FE6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703" y="4480"/>
              <a:ext cx="5793" cy="3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2"/>
                  </a:solidFill>
                </a:rPr>
                <a:t>覆盖全行业</a:t>
              </a:r>
              <a:r>
                <a:rPr lang="zh-CN" altLang="en-US" dirty="0">
                  <a:solidFill>
                    <a:schemeClr val="bg2"/>
                  </a:solidFill>
                </a:rPr>
                <a:t>电商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教育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医药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金融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政府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零售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美业</a:t>
              </a:r>
              <a:r>
                <a:rPr lang="en-US" altLang="zh-CN" dirty="0">
                  <a:solidFill>
                    <a:schemeClr val="bg2"/>
                  </a:solidFill>
                </a:rPr>
                <a:t>  </a:t>
              </a:r>
              <a:r>
                <a:rPr lang="zh-CN" altLang="en-US" sz="2400" b="1" dirty="0">
                  <a:solidFill>
                    <a:schemeClr val="bg2"/>
                  </a:solidFill>
                </a:rPr>
                <a:t>覆盖多场景</a:t>
              </a:r>
              <a:r>
                <a:rPr lang="zh-CN" altLang="en-US" dirty="0">
                  <a:solidFill>
                    <a:schemeClr val="bg2"/>
                  </a:solidFill>
                </a:rPr>
                <a:t>展会邀请函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企业招聘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品牌宣传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产品介绍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表单收集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裂变海报</a:t>
              </a:r>
              <a:r>
                <a:rPr lang="en-US" altLang="zh-CN" dirty="0">
                  <a:solidFill>
                    <a:schemeClr val="bg2"/>
                  </a:solidFill>
                </a:rPr>
                <a:t>  </a:t>
              </a:r>
            </a:p>
            <a:p>
              <a:r>
                <a:rPr lang="zh-CN" altLang="en-US" sz="2400" b="1" dirty="0">
                  <a:solidFill>
                    <a:schemeClr val="bg2"/>
                  </a:solidFill>
                </a:rPr>
                <a:t>营销节日热点</a:t>
              </a:r>
              <a:r>
                <a:rPr lang="zh-CN" altLang="en-US" dirty="0">
                  <a:solidFill>
                    <a:schemeClr val="bg2"/>
                  </a:solidFill>
                </a:rPr>
                <a:t>五一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国庆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中秋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双十一</a:t>
              </a:r>
              <a:r>
                <a:rPr lang="en-US" altLang="zh-CN" dirty="0">
                  <a:solidFill>
                    <a:schemeClr val="bg2"/>
                  </a:solidFill>
                </a:rPr>
                <a:t>/</a:t>
              </a:r>
              <a:r>
                <a:rPr lang="zh-CN" altLang="en-US" dirty="0">
                  <a:solidFill>
                    <a:schemeClr val="bg2"/>
                  </a:solidFill>
                </a:rPr>
                <a:t>春节</a:t>
              </a:r>
              <a:r>
                <a:rPr lang="en-US" altLang="zh-CN" dirty="0">
                  <a:solidFill>
                    <a:schemeClr val="bg2"/>
                  </a:solidFill>
                </a:rPr>
                <a:t> </a:t>
              </a:r>
              <a:r>
                <a:rPr lang="zh-CN" altLang="en-US" dirty="0">
                  <a:solidFill>
                    <a:schemeClr val="bg2"/>
                  </a:solidFill>
                </a:rPr>
                <a:t>等多种营销玩法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F18FFD44-24A7-4A73-9321-19C12FD617C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海量模板：全行业 多场景 各种营销热点全面覆盖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B54A77A2-5915-42E7-BDC0-CA3B1540AFC7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E127821A-1098-482A-8BD6-77742DB4809C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9FA73FA-9D03-4432-A511-29330B3D0A9F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D78C979D-6D0A-4E11-B4C4-87CA606DBC9A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CB8FC73D-AA69-4A6D-857B-E5E7D0F80BA9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ADDDF63-C5EE-497D-B91A-1EC852B31BDF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77520" y="1139787"/>
            <a:ext cx="7082155" cy="4177030"/>
            <a:chOff x="709" y="2900"/>
            <a:chExt cx="11153" cy="6578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8" y="2900"/>
              <a:ext cx="3756" cy="657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54" y="2900"/>
              <a:ext cx="3709" cy="657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9" y="2900"/>
              <a:ext cx="3689" cy="6577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558800" y="5677092"/>
            <a:ext cx="11074400" cy="356870"/>
            <a:chOff x="1216" y="9954"/>
            <a:chExt cx="17440" cy="562"/>
          </a:xfrm>
        </p:grpSpPr>
        <p:sp>
          <p:nvSpPr>
            <p:cNvPr id="11" name="矩形 10"/>
            <p:cNvSpPr/>
            <p:nvPr/>
          </p:nvSpPr>
          <p:spPr>
            <a:xfrm>
              <a:off x="1216" y="9954"/>
              <a:ext cx="1401" cy="563"/>
            </a:xfrm>
            <a:prstGeom prst="rect">
              <a:avLst/>
            </a:prstGeom>
            <a:solidFill>
              <a:srgbClr val="E62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/>
                <a:t>抽奖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820" y="9954"/>
              <a:ext cx="1401" cy="563"/>
            </a:xfrm>
            <a:prstGeom prst="rect">
              <a:avLst/>
            </a:prstGeom>
            <a:solidFill>
              <a:srgbClr val="FFB5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领奖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4424" y="9954"/>
              <a:ext cx="1401" cy="5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助力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028" y="9954"/>
              <a:ext cx="1401" cy="56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组队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632" y="9954"/>
              <a:ext cx="1401" cy="563"/>
            </a:xfrm>
            <a:prstGeom prst="rect">
              <a:avLst/>
            </a:prstGeom>
            <a:solidFill>
              <a:srgbClr val="EF6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投票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9236" y="9954"/>
              <a:ext cx="1401" cy="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签到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0840" y="9954"/>
              <a:ext cx="1401" cy="563"/>
            </a:xfrm>
            <a:prstGeom prst="rect">
              <a:avLst/>
            </a:prstGeom>
            <a:solidFill>
              <a:schemeClr val="bg2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预约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2444" y="9954"/>
              <a:ext cx="1401" cy="563"/>
            </a:xfrm>
            <a:prstGeom prst="rect">
              <a:avLst/>
            </a:prstGeom>
            <a:solidFill>
              <a:srgbClr val="E94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答题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4048" y="9954"/>
              <a:ext cx="1401" cy="56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游戏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5652" y="9954"/>
              <a:ext cx="1401" cy="5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任务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7256" y="9954"/>
              <a:ext cx="1401" cy="56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AI</a:t>
              </a:r>
              <a:r>
                <a:rPr lang="zh-CN" altLang="en-US"/>
                <a:t>换脸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-10160" y="5677092"/>
            <a:ext cx="440055" cy="357505"/>
          </a:xfrm>
          <a:prstGeom prst="rect">
            <a:avLst/>
          </a:prstGeom>
          <a:solidFill>
            <a:srgbClr val="EF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1762740" y="5677092"/>
            <a:ext cx="429895" cy="357505"/>
          </a:xfrm>
          <a:prstGeom prst="rect">
            <a:avLst/>
          </a:prstGeom>
          <a:solidFill>
            <a:srgbClr val="EF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0F52E9D-9C3A-4BD6-B792-BED25DA2FAC1}"/>
              </a:ext>
            </a:extLst>
          </p:cNvPr>
          <p:cNvGrpSpPr/>
          <p:nvPr/>
        </p:nvGrpSpPr>
        <p:grpSpPr>
          <a:xfrm>
            <a:off x="8037830" y="1142040"/>
            <a:ext cx="3724910" cy="4352139"/>
            <a:chOff x="8037830" y="1142040"/>
            <a:chExt cx="3724910" cy="4352139"/>
          </a:xfrm>
        </p:grpSpPr>
        <p:grpSp>
          <p:nvGrpSpPr>
            <p:cNvPr id="36" name="组合 35"/>
            <p:cNvGrpSpPr/>
            <p:nvPr/>
          </p:nvGrpSpPr>
          <p:grpSpPr>
            <a:xfrm>
              <a:off x="8037830" y="1142040"/>
              <a:ext cx="3724910" cy="924560"/>
              <a:chOff x="12423" y="2599"/>
              <a:chExt cx="5866" cy="1456"/>
            </a:xfrm>
          </p:grpSpPr>
          <p:sp>
            <p:nvSpPr>
              <p:cNvPr id="32" name="菱形 31"/>
              <p:cNvSpPr/>
              <p:nvPr/>
            </p:nvSpPr>
            <p:spPr>
              <a:xfrm>
                <a:off x="12423" y="2728"/>
                <a:ext cx="394" cy="394"/>
              </a:xfrm>
              <a:prstGeom prst="diamond">
                <a:avLst/>
              </a:prstGeom>
              <a:solidFill>
                <a:srgbClr val="FE6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 flipV="1">
                <a:off x="12616" y="3089"/>
                <a:ext cx="5374" cy="1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文本框 33"/>
              <p:cNvSpPr txBox="1"/>
              <p:nvPr/>
            </p:nvSpPr>
            <p:spPr>
              <a:xfrm>
                <a:off x="12807" y="2599"/>
                <a:ext cx="5183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E6B00"/>
                    </a:solidFill>
                  </a:rPr>
                  <a:t>模板功能持续更新</a:t>
                </a:r>
                <a:r>
                  <a:rPr lang="en-US" altLang="zh-CN" sz="1600" b="1" dirty="0">
                    <a:solidFill>
                      <a:srgbClr val="FE6B00"/>
                    </a:solidFill>
                  </a:rPr>
                  <a:t>  </a:t>
                </a:r>
                <a:r>
                  <a:rPr lang="zh-CN" altLang="en-US" sz="1600" b="1" dirty="0">
                    <a:solidFill>
                      <a:srgbClr val="FE6B00"/>
                    </a:solidFill>
                  </a:rPr>
                  <a:t>即开即用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2807" y="3130"/>
                <a:ext cx="5482" cy="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300+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现有模板即开即用；专业设计师、研发团队保障模板持续产出、功能不断丰富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037830" y="2126306"/>
              <a:ext cx="3724910" cy="1183005"/>
              <a:chOff x="12423" y="2599"/>
              <a:chExt cx="5866" cy="1863"/>
            </a:xfrm>
          </p:grpSpPr>
          <p:sp>
            <p:nvSpPr>
              <p:cNvPr id="42" name="菱形 41"/>
              <p:cNvSpPr/>
              <p:nvPr/>
            </p:nvSpPr>
            <p:spPr>
              <a:xfrm>
                <a:off x="12423" y="2728"/>
                <a:ext cx="394" cy="394"/>
              </a:xfrm>
              <a:prstGeom prst="diamond">
                <a:avLst/>
              </a:prstGeom>
              <a:solidFill>
                <a:srgbClr val="FE6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 flipV="1">
                <a:off x="12616" y="3089"/>
                <a:ext cx="5374" cy="1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文本框 43"/>
              <p:cNvSpPr txBox="1"/>
              <p:nvPr/>
            </p:nvSpPr>
            <p:spPr>
              <a:xfrm>
                <a:off x="12807" y="2599"/>
                <a:ext cx="5183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E6B00"/>
                    </a:solidFill>
                  </a:rPr>
                  <a:t>上百个营销场景全覆盖</a:t>
                </a: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2807" y="3130"/>
                <a:ext cx="5482" cy="1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上社群营销、节日营销、会议营销、品牌营销等各类场景；组队、助力、抽奖、开奖</a:t>
                </a:r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各类活动玩转微信营销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8037830" y="3356101"/>
              <a:ext cx="3724910" cy="1183005"/>
              <a:chOff x="12423" y="2599"/>
              <a:chExt cx="5866" cy="1863"/>
            </a:xfrm>
          </p:grpSpPr>
          <p:sp>
            <p:nvSpPr>
              <p:cNvPr id="47" name="菱形 46"/>
              <p:cNvSpPr/>
              <p:nvPr/>
            </p:nvSpPr>
            <p:spPr>
              <a:xfrm>
                <a:off x="12423" y="2728"/>
                <a:ext cx="394" cy="394"/>
              </a:xfrm>
              <a:prstGeom prst="diamond">
                <a:avLst/>
              </a:prstGeom>
              <a:solidFill>
                <a:srgbClr val="FE6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12616" y="3089"/>
                <a:ext cx="5374" cy="1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文本框 51"/>
              <p:cNvSpPr txBox="1"/>
              <p:nvPr/>
            </p:nvSpPr>
            <p:spPr>
              <a:xfrm>
                <a:off x="12807" y="2599"/>
                <a:ext cx="5183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E6B00"/>
                    </a:solidFill>
                  </a:rPr>
                  <a:t>全环节数据埋点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2807" y="3130"/>
                <a:ext cx="5482" cy="1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每个玩法功能都有独立的数据采集及查看路径，把握用户所有行为数据，实时监测活动效果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037830" y="4569619"/>
              <a:ext cx="3676650" cy="924560"/>
              <a:chOff x="12423" y="2599"/>
              <a:chExt cx="5790" cy="1456"/>
            </a:xfrm>
          </p:grpSpPr>
          <p:sp>
            <p:nvSpPr>
              <p:cNvPr id="55" name="菱形 54"/>
              <p:cNvSpPr/>
              <p:nvPr/>
            </p:nvSpPr>
            <p:spPr>
              <a:xfrm>
                <a:off x="12423" y="2728"/>
                <a:ext cx="394" cy="394"/>
              </a:xfrm>
              <a:prstGeom prst="diamond">
                <a:avLst/>
              </a:prstGeom>
              <a:solidFill>
                <a:srgbClr val="FE6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12616" y="3089"/>
                <a:ext cx="5374" cy="1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文本框 56"/>
              <p:cNvSpPr txBox="1"/>
              <p:nvPr/>
            </p:nvSpPr>
            <p:spPr>
              <a:xfrm>
                <a:off x="12807" y="2599"/>
                <a:ext cx="5183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E6B00"/>
                    </a:solidFill>
                  </a:rPr>
                  <a:t>奖品权益全面打通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2807" y="3130"/>
                <a:ext cx="5406" cy="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奖品权益支持与企业自有权益和第三方权益打通接入，支持多种奖品发放形式</a:t>
                </a:r>
              </a:p>
            </p:txBody>
          </p:sp>
        </p:grpSp>
      </p:grpSp>
      <p:sp>
        <p:nvSpPr>
          <p:cNvPr id="59" name="文本框 58">
            <a:extLst>
              <a:ext uri="{FF2B5EF4-FFF2-40B4-BE49-F238E27FC236}">
                <a16:creationId xmlns:a16="http://schemas.microsoft.com/office/drawing/2014/main" id="{B66287D6-93EF-4891-BC5F-23AAE9F37B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丰富玩法：降低内容制作成本  提高活动产出效率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4A90701C-1CD6-4014-B380-D16CD0127D99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F59DA66-E9ED-4123-ADA5-A472555DAB2B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5FAB6626-DF78-4F65-8C04-698920498C51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446491D1-F182-46D8-968E-ABBF787B0BB2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B8F5F888-AE40-43F2-835B-477D3163A603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97744C61-AC2C-4753-88FE-866C032828AC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090" y="1871345"/>
            <a:ext cx="2955290" cy="245554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300" y="3234055"/>
            <a:ext cx="2921000" cy="176784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96690" y="2033905"/>
            <a:ext cx="4423410" cy="296799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2"/>
          <a:srcRect b="9290"/>
          <a:stretch>
            <a:fillRect/>
          </a:stretch>
        </p:blipFill>
        <p:spPr>
          <a:xfrm>
            <a:off x="8746490" y="1831340"/>
            <a:ext cx="3071495" cy="337312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矩形 8"/>
          <p:cNvSpPr/>
          <p:nvPr>
            <p:custDataLst>
              <p:tags r:id="rId1"/>
            </p:custDataLst>
          </p:nvPr>
        </p:nvSpPr>
        <p:spPr>
          <a:xfrm>
            <a:off x="304578" y="1114676"/>
            <a:ext cx="579755" cy="47180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39" name="矩形 8"/>
          <p:cNvSpPr/>
          <p:nvPr>
            <p:custDataLst>
              <p:tags r:id="rId2"/>
            </p:custDataLst>
          </p:nvPr>
        </p:nvSpPr>
        <p:spPr>
          <a:xfrm>
            <a:off x="4530090" y="1112136"/>
            <a:ext cx="579755" cy="47180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DC9F0C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400" b="1" dirty="0">
              <a:solidFill>
                <a:srgbClr val="DC9F0C"/>
              </a:solidFill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325281" y="1119438"/>
            <a:ext cx="535461" cy="4616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b="1" dirty="0">
                <a:solidFill>
                  <a:srgbClr val="549E39"/>
                </a:solidFill>
              </a:rPr>
              <a:t>01</a:t>
            </a:r>
            <a:endParaRPr lang="zh-CN" altLang="en-US" sz="2400" b="1" dirty="0">
              <a:solidFill>
                <a:srgbClr val="549E39"/>
              </a:solidFill>
            </a:endParaRPr>
          </a:p>
        </p:txBody>
      </p:sp>
      <p:sp>
        <p:nvSpPr>
          <p:cNvPr id="13" name="矩形 8"/>
          <p:cNvSpPr/>
          <p:nvPr>
            <p:custDataLst>
              <p:tags r:id="rId4"/>
            </p:custDataLst>
          </p:nvPr>
        </p:nvSpPr>
        <p:spPr>
          <a:xfrm>
            <a:off x="8755269" y="1115311"/>
            <a:ext cx="579755" cy="47180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8755268" y="1111626"/>
            <a:ext cx="535461" cy="4616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b="1" dirty="0">
                <a:solidFill>
                  <a:srgbClr val="549E39"/>
                </a:solidFill>
              </a:rPr>
              <a:t>03</a:t>
            </a:r>
            <a:endParaRPr lang="zh-CN" altLang="en-US" sz="2400" b="1" dirty="0">
              <a:solidFill>
                <a:srgbClr val="549E39"/>
              </a:solidFill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>
          <a:xfrm>
            <a:off x="4552315" y="1118486"/>
            <a:ext cx="535461" cy="4616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b="1" dirty="0">
                <a:solidFill>
                  <a:srgbClr val="DC9F0C"/>
                </a:solidFill>
              </a:rPr>
              <a:t>02</a:t>
            </a:r>
            <a:endParaRPr lang="zh-CN" altLang="en-US" sz="2400" b="1" dirty="0">
              <a:solidFill>
                <a:srgbClr val="DC9F0C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7105" y="11360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549E39"/>
                </a:solidFill>
              </a:rPr>
              <a:t>挑选导入模板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44465" y="11360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DC9F0C"/>
                </a:solidFill>
              </a:rPr>
              <a:t>编辑发布内容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540875" y="1118486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549E39"/>
                </a:solidFill>
              </a:rPr>
              <a:t>预览上线传播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12090" y="5271770"/>
            <a:ext cx="335216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挑选作品类型、行业、场景、风格，精准定位；</a:t>
            </a:r>
          </a:p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海量免费模板随心用；</a:t>
            </a:r>
          </a:p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所有模板皆可查看预览，作品效果提前看；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532630" y="5271770"/>
            <a:ext cx="335216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添加内容：文字、图片、音视频</a:t>
            </a:r>
          </a:p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趣味互动、多功能玩法、原创设计、趣味动效、页面及弹窗设置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……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606154" y="5271770"/>
            <a:ext cx="3352165" cy="1028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1">
                    <a:lumMod val="50000"/>
                  </a:schemeClr>
                </a:solidFill>
              </a:rPr>
              <a:t>支持公众号矩阵；</a:t>
            </a:r>
          </a:p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1">
                    <a:lumMod val="50000"/>
                  </a:schemeClr>
                </a:solidFill>
              </a:rPr>
              <a:t>分享标题、封面、描述自定义；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H5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、小程序传播方式任意选择</a:t>
            </a:r>
          </a:p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高级自定义域名、品牌露出修改</a:t>
            </a:r>
            <a:endParaRPr lang="zh-CN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A8E136B2-05B3-48A2-B93C-60759C9D69A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内容生产：快速三步 </a:t>
            </a:r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分钟制作一个作品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6F754DE7-CD2C-404F-8481-15714E24CF81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C556B9EB-17FE-4002-9D19-0042085AD498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EB2A2983-89D4-4015-8F8A-67C302D917A4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E4A8C16-951C-4392-B389-2F1B5323A38A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79E52528-921E-4106-B59D-E0D3024DAA17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FD12B0D2-E53B-443F-9847-26CCB7FBD9E6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4"/>
          <p:cNvSpPr txBox="1"/>
          <p:nvPr>
            <p:custDataLst>
              <p:tags r:id="rId2"/>
            </p:custDataLst>
          </p:nvPr>
        </p:nvSpPr>
        <p:spPr>
          <a:xfrm>
            <a:off x="502920" y="1672590"/>
            <a:ext cx="48177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E6B00"/>
                </a:solidFill>
                <a:ea typeface="微软雅黑" panose="020B0503020204020204" pitchFamily="34" charset="-122"/>
                <a:sym typeface="+mn-ea"/>
              </a:rPr>
              <a:t>自由组合搭配</a:t>
            </a:r>
            <a:r>
              <a:rPr lang="en-US" altLang="zh-CN" sz="2000" dirty="0">
                <a:solidFill>
                  <a:srgbClr val="FE6B00"/>
                </a:solidFill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000" dirty="0">
                <a:solidFill>
                  <a:srgbClr val="FE6B00"/>
                </a:solidFill>
                <a:ea typeface="微软雅黑" panose="020B0503020204020204" pitchFamily="34" charset="-122"/>
              </a:rPr>
              <a:t>高度自定义</a:t>
            </a:r>
            <a:r>
              <a:rPr lang="en-US" altLang="zh-CN" sz="2000" dirty="0">
                <a:solidFill>
                  <a:srgbClr val="FE6B00"/>
                </a:solidFill>
                <a:ea typeface="微软雅黑" panose="020B0503020204020204" pitchFamily="34" charset="-122"/>
              </a:rPr>
              <a:t>  </a:t>
            </a:r>
            <a:endParaRPr lang="zh-CN" altLang="en-US" sz="2000" dirty="0">
              <a:solidFill>
                <a:srgbClr val="FE6B00"/>
              </a:solidFill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sym typeface="+mn-ea"/>
              </a:rPr>
              <a:t>每一组件模块的功能及元素样式，都支持自定义修改，真正做到原子化定制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文本框 14"/>
          <p:cNvSpPr txBox="1"/>
          <p:nvPr>
            <p:custDataLst>
              <p:tags r:id="rId3"/>
            </p:custDataLst>
          </p:nvPr>
        </p:nvSpPr>
        <p:spPr>
          <a:xfrm>
            <a:off x="515620" y="3008630"/>
            <a:ext cx="48050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E6B00"/>
                </a:solidFill>
                <a:ea typeface="微软雅黑" panose="020B0503020204020204" pitchFamily="34" charset="-122"/>
              </a:rPr>
              <a:t>无需开发</a:t>
            </a:r>
            <a:r>
              <a:rPr lang="en-US" altLang="zh-CN" sz="2000" dirty="0">
                <a:solidFill>
                  <a:srgbClr val="FE6B00"/>
                </a:solidFill>
                <a:ea typeface="微软雅黑" panose="020B0503020204020204" pitchFamily="34" charset="-122"/>
              </a:rPr>
              <a:t>0</a:t>
            </a:r>
            <a:r>
              <a:rPr lang="zh-CN" altLang="en-US" sz="2000" dirty="0">
                <a:solidFill>
                  <a:srgbClr val="FE6B00"/>
                </a:solidFill>
                <a:ea typeface="微软雅黑" panose="020B0503020204020204" pitchFamily="34" charset="-122"/>
              </a:rPr>
              <a:t>代码实现复杂功能玩法</a:t>
            </a:r>
            <a:endParaRPr lang="en-US" altLang="zh-CN" sz="2000" dirty="0">
              <a:solidFill>
                <a:srgbClr val="FE6B00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无需研发</a:t>
            </a:r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、</a:t>
            </a:r>
            <a:r>
              <a:rPr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无代码实现复杂活动搭建</a:t>
            </a:r>
            <a:r>
              <a:rPr 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，让设计师像制作</a:t>
            </a:r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PPT</a:t>
            </a: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一样制作一场活动，大幅降低企业生产成本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5620" y="4344670"/>
            <a:ext cx="48177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dirty="0">
                <a:solidFill>
                  <a:srgbClr val="FE6B00"/>
                </a:solidFill>
                <a:ea typeface="微软雅黑" panose="020B0503020204020204" pitchFamily="34" charset="-122"/>
                <a:sym typeface="+mn-ea"/>
              </a:rPr>
              <a:t>活动生命周期接口开放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sym typeface="+mn-ea"/>
              </a:rPr>
              <a:t>开放标准接口能力，如企业需要调用自己原有发奖能力时需要以接口方式对接，平台支持开放标准接口对接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F9700CE-8044-4EE7-ABD8-E8406EAB011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活动编辑器：营销活动自由配置  活动接口多维度开放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A4071240-BDBA-4DF7-8F3B-CE0218CD54AC}"/>
              </a:ext>
            </a:extLst>
          </p:cNvPr>
          <p:cNvGrpSpPr/>
          <p:nvPr/>
        </p:nvGrpSpPr>
        <p:grpSpPr>
          <a:xfrm>
            <a:off x="5636261" y="983397"/>
            <a:ext cx="6040119" cy="5225915"/>
            <a:chOff x="5636261" y="983397"/>
            <a:chExt cx="6313570" cy="5462505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0CCCBE4D-7EC0-4F96-9717-E2164B9D462E}"/>
                </a:ext>
              </a:extLst>
            </p:cNvPr>
            <p:cNvGrpSpPr/>
            <p:nvPr/>
          </p:nvGrpSpPr>
          <p:grpSpPr>
            <a:xfrm>
              <a:off x="5636261" y="983397"/>
              <a:ext cx="6313570" cy="5462505"/>
              <a:chOff x="5636260" y="1196340"/>
              <a:chExt cx="6439535" cy="5571490"/>
            </a:xfrm>
          </p:grpSpPr>
          <p:pic>
            <p:nvPicPr>
              <p:cNvPr id="20" name="图片 19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6"/>
              <a:stretch>
                <a:fillRect/>
              </a:stretch>
            </p:blipFill>
            <p:spPr>
              <a:xfrm>
                <a:off x="5636260" y="1196340"/>
                <a:ext cx="6439535" cy="5571490"/>
              </a:xfrm>
              <a:prstGeom prst="rect">
                <a:avLst/>
              </a:prstGeom>
            </p:spPr>
          </p:pic>
          <p:sp>
            <p:nvSpPr>
              <p:cNvPr id="21" name="object 12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7003237" y="5059502"/>
                <a:ext cx="401320" cy="274955"/>
              </a:xfrm>
              <a:custGeom>
                <a:avLst/>
                <a:gdLst/>
                <a:ahLst/>
                <a:cxnLst/>
                <a:rect l="l" t="t" r="r" b="b"/>
                <a:pathLst>
                  <a:path w="401319" h="274955">
                    <a:moveTo>
                      <a:pt x="135293" y="274332"/>
                    </a:moveTo>
                    <a:lnTo>
                      <a:pt x="132765" y="273316"/>
                    </a:lnTo>
                    <a:lnTo>
                      <a:pt x="50" y="141668"/>
                    </a:lnTo>
                    <a:lnTo>
                      <a:pt x="0" y="135394"/>
                    </a:lnTo>
                    <a:lnTo>
                      <a:pt x="3835" y="131483"/>
                    </a:lnTo>
                    <a:lnTo>
                      <a:pt x="131521" y="2755"/>
                    </a:lnTo>
                    <a:lnTo>
                      <a:pt x="134010" y="1701"/>
                    </a:lnTo>
                    <a:lnTo>
                      <a:pt x="377177" y="0"/>
                    </a:lnTo>
                    <a:lnTo>
                      <a:pt x="385356" y="3644"/>
                    </a:lnTo>
                    <a:lnTo>
                      <a:pt x="397243" y="15443"/>
                    </a:lnTo>
                    <a:lnTo>
                      <a:pt x="399257" y="19850"/>
                    </a:lnTo>
                    <a:lnTo>
                      <a:pt x="375361" y="19850"/>
                    </a:lnTo>
                    <a:lnTo>
                      <a:pt x="304482" y="20320"/>
                    </a:lnTo>
                    <a:lnTo>
                      <a:pt x="304483" y="20459"/>
                    </a:lnTo>
                    <a:lnTo>
                      <a:pt x="284657" y="20459"/>
                    </a:lnTo>
                    <a:lnTo>
                      <a:pt x="141223" y="21488"/>
                    </a:lnTo>
                    <a:lnTo>
                      <a:pt x="140601" y="21742"/>
                    </a:lnTo>
                    <a:lnTo>
                      <a:pt x="25666" y="137617"/>
                    </a:lnTo>
                    <a:lnTo>
                      <a:pt x="25666" y="139204"/>
                    </a:lnTo>
                    <a:lnTo>
                      <a:pt x="141693" y="254292"/>
                    </a:lnTo>
                    <a:lnTo>
                      <a:pt x="142328" y="254546"/>
                    </a:lnTo>
                    <a:lnTo>
                      <a:pt x="399447" y="254546"/>
                    </a:lnTo>
                    <a:lnTo>
                      <a:pt x="397890" y="258368"/>
                    </a:lnTo>
                    <a:lnTo>
                      <a:pt x="385508" y="270852"/>
                    </a:lnTo>
                    <a:lnTo>
                      <a:pt x="377296" y="274281"/>
                    </a:lnTo>
                    <a:lnTo>
                      <a:pt x="135293" y="274332"/>
                    </a:lnTo>
                    <a:close/>
                  </a:path>
                  <a:path w="401319" h="274955">
                    <a:moveTo>
                      <a:pt x="399457" y="254520"/>
                    </a:moveTo>
                    <a:lnTo>
                      <a:pt x="371995" y="254520"/>
                    </a:lnTo>
                    <a:lnTo>
                      <a:pt x="375272" y="253123"/>
                    </a:lnTo>
                    <a:lnTo>
                      <a:pt x="380149" y="248208"/>
                    </a:lnTo>
                    <a:lnTo>
                      <a:pt x="381507" y="244919"/>
                    </a:lnTo>
                    <a:lnTo>
                      <a:pt x="381396" y="177866"/>
                    </a:lnTo>
                    <a:lnTo>
                      <a:pt x="381317" y="109499"/>
                    </a:lnTo>
                    <a:lnTo>
                      <a:pt x="381190" y="25628"/>
                    </a:lnTo>
                    <a:lnTo>
                      <a:pt x="375361" y="19850"/>
                    </a:lnTo>
                    <a:lnTo>
                      <a:pt x="399257" y="19850"/>
                    </a:lnTo>
                    <a:lnTo>
                      <a:pt x="400964" y="23583"/>
                    </a:lnTo>
                    <a:lnTo>
                      <a:pt x="401211" y="244919"/>
                    </a:lnTo>
                    <a:lnTo>
                      <a:pt x="401256" y="250101"/>
                    </a:lnTo>
                    <a:lnTo>
                      <a:pt x="399457" y="254520"/>
                    </a:lnTo>
                    <a:close/>
                  </a:path>
                  <a:path w="401319" h="274955">
                    <a:moveTo>
                      <a:pt x="399447" y="254546"/>
                    </a:moveTo>
                    <a:lnTo>
                      <a:pt x="142976" y="254546"/>
                    </a:lnTo>
                    <a:lnTo>
                      <a:pt x="285597" y="254520"/>
                    </a:lnTo>
                    <a:lnTo>
                      <a:pt x="284657" y="20459"/>
                    </a:lnTo>
                    <a:lnTo>
                      <a:pt x="304483" y="20459"/>
                    </a:lnTo>
                    <a:lnTo>
                      <a:pt x="305422" y="254482"/>
                    </a:lnTo>
                    <a:lnTo>
                      <a:pt x="399457" y="254520"/>
                    </a:lnTo>
                    <a:close/>
                  </a:path>
                  <a:path w="401319" h="274955">
                    <a:moveTo>
                      <a:pt x="141884" y="21526"/>
                    </a:moveTo>
                    <a:lnTo>
                      <a:pt x="141223" y="21488"/>
                    </a:lnTo>
                    <a:lnTo>
                      <a:pt x="146983" y="21488"/>
                    </a:lnTo>
                    <a:lnTo>
                      <a:pt x="141884" y="21526"/>
                    </a:lnTo>
                    <a:close/>
                  </a:path>
                  <a:path w="401319" h="274955">
                    <a:moveTo>
                      <a:pt x="127325" y="177866"/>
                    </a:moveTo>
                    <a:lnTo>
                      <a:pt x="112256" y="175000"/>
                    </a:lnTo>
                    <a:lnTo>
                      <a:pt x="98996" y="166281"/>
                    </a:lnTo>
                    <a:lnTo>
                      <a:pt x="90184" y="153107"/>
                    </a:lnTo>
                    <a:lnTo>
                      <a:pt x="87204" y="138069"/>
                    </a:lnTo>
                    <a:lnTo>
                      <a:pt x="90063" y="123006"/>
                    </a:lnTo>
                    <a:lnTo>
                      <a:pt x="98767" y="109753"/>
                    </a:lnTo>
                    <a:lnTo>
                      <a:pt x="111962" y="100926"/>
                    </a:lnTo>
                    <a:lnTo>
                      <a:pt x="127006" y="97939"/>
                    </a:lnTo>
                    <a:lnTo>
                      <a:pt x="142069" y="100795"/>
                    </a:lnTo>
                    <a:lnTo>
                      <a:pt x="155320" y="109499"/>
                    </a:lnTo>
                    <a:lnTo>
                      <a:pt x="160802" y="117694"/>
                    </a:lnTo>
                    <a:lnTo>
                      <a:pt x="127109" y="117694"/>
                    </a:lnTo>
                    <a:lnTo>
                      <a:pt x="119515" y="119200"/>
                    </a:lnTo>
                    <a:lnTo>
                      <a:pt x="112864" y="123647"/>
                    </a:lnTo>
                    <a:lnTo>
                      <a:pt x="108458" y="130347"/>
                    </a:lnTo>
                    <a:lnTo>
                      <a:pt x="107074" y="137617"/>
                    </a:lnTo>
                    <a:lnTo>
                      <a:pt x="107029" y="138069"/>
                    </a:lnTo>
                    <a:lnTo>
                      <a:pt x="108508" y="145558"/>
                    </a:lnTo>
                    <a:lnTo>
                      <a:pt x="112953" y="152209"/>
                    </a:lnTo>
                    <a:lnTo>
                      <a:pt x="119651" y="156618"/>
                    </a:lnTo>
                    <a:lnTo>
                      <a:pt x="127261" y="158072"/>
                    </a:lnTo>
                    <a:lnTo>
                      <a:pt x="160811" y="158072"/>
                    </a:lnTo>
                    <a:lnTo>
                      <a:pt x="155549" y="166077"/>
                    </a:lnTo>
                    <a:lnTo>
                      <a:pt x="142367" y="174889"/>
                    </a:lnTo>
                    <a:lnTo>
                      <a:pt x="127325" y="177866"/>
                    </a:lnTo>
                    <a:close/>
                  </a:path>
                  <a:path w="401319" h="274955">
                    <a:moveTo>
                      <a:pt x="160811" y="158072"/>
                    </a:moveTo>
                    <a:lnTo>
                      <a:pt x="127261" y="158072"/>
                    </a:lnTo>
                    <a:lnTo>
                      <a:pt x="134865" y="156565"/>
                    </a:lnTo>
                    <a:lnTo>
                      <a:pt x="141541" y="152095"/>
                    </a:lnTo>
                    <a:lnTo>
                      <a:pt x="145932" y="145408"/>
                    </a:lnTo>
                    <a:lnTo>
                      <a:pt x="147321" y="138069"/>
                    </a:lnTo>
                    <a:lnTo>
                      <a:pt x="147336" y="137617"/>
                    </a:lnTo>
                    <a:lnTo>
                      <a:pt x="145861" y="130197"/>
                    </a:lnTo>
                    <a:lnTo>
                      <a:pt x="141401" y="123532"/>
                    </a:lnTo>
                    <a:lnTo>
                      <a:pt x="134715" y="119135"/>
                    </a:lnTo>
                    <a:lnTo>
                      <a:pt x="127109" y="117694"/>
                    </a:lnTo>
                    <a:lnTo>
                      <a:pt x="160802" y="117694"/>
                    </a:lnTo>
                    <a:lnTo>
                      <a:pt x="164147" y="122693"/>
                    </a:lnTo>
                    <a:lnTo>
                      <a:pt x="167107" y="137617"/>
                    </a:lnTo>
                    <a:lnTo>
                      <a:pt x="167069" y="138069"/>
                    </a:lnTo>
                    <a:lnTo>
                      <a:pt x="164268" y="152811"/>
                    </a:lnTo>
                    <a:lnTo>
                      <a:pt x="160811" y="158072"/>
                    </a:lnTo>
                    <a:close/>
                  </a:path>
                  <a:path w="401319" h="274955">
                    <a:moveTo>
                      <a:pt x="377266" y="274294"/>
                    </a:moveTo>
                    <a:lnTo>
                      <a:pt x="368503" y="274281"/>
                    </a:lnTo>
                    <a:lnTo>
                      <a:pt x="377296" y="274281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3"/>
              <p:cNvSpPr/>
              <p:nvPr>
                <p:custDataLst>
                  <p:tags r:id="rId7"/>
                </p:custDataLst>
              </p:nvPr>
            </p:nvSpPr>
            <p:spPr>
              <a:xfrm>
                <a:off x="5981065" y="5464175"/>
                <a:ext cx="2811145" cy="1235075"/>
              </a:xfrm>
              <a:custGeom>
                <a:avLst/>
                <a:gdLst/>
                <a:ahLst/>
                <a:cxnLst/>
                <a:rect l="l" t="t" r="r" b="b"/>
                <a:pathLst>
                  <a:path w="2449195" h="1051560">
                    <a:moveTo>
                      <a:pt x="2273807" y="1051560"/>
                    </a:moveTo>
                    <a:lnTo>
                      <a:pt x="175259" y="1051560"/>
                    </a:lnTo>
                    <a:lnTo>
                      <a:pt x="128904" y="1045247"/>
                    </a:lnTo>
                    <a:lnTo>
                      <a:pt x="87181" y="1027548"/>
                    </a:lnTo>
                    <a:lnTo>
                      <a:pt x="51758" y="1000134"/>
                    </a:lnTo>
                    <a:lnTo>
                      <a:pt x="24307" y="964675"/>
                    </a:lnTo>
                    <a:lnTo>
                      <a:pt x="6498" y="922840"/>
                    </a:lnTo>
                    <a:lnTo>
                      <a:pt x="0" y="876300"/>
                    </a:lnTo>
                    <a:lnTo>
                      <a:pt x="0" y="175260"/>
                    </a:lnTo>
                    <a:lnTo>
                      <a:pt x="6498" y="128629"/>
                    </a:lnTo>
                    <a:lnTo>
                      <a:pt x="24307" y="86740"/>
                    </a:lnTo>
                    <a:lnTo>
                      <a:pt x="51758" y="51263"/>
                    </a:lnTo>
                    <a:lnTo>
                      <a:pt x="87181" y="23867"/>
                    </a:lnTo>
                    <a:lnTo>
                      <a:pt x="128904" y="6223"/>
                    </a:lnTo>
                    <a:lnTo>
                      <a:pt x="175259" y="0"/>
                    </a:lnTo>
                    <a:lnTo>
                      <a:pt x="2273807" y="0"/>
                    </a:lnTo>
                    <a:lnTo>
                      <a:pt x="2320401" y="6223"/>
                    </a:lnTo>
                    <a:lnTo>
                      <a:pt x="2362267" y="23867"/>
                    </a:lnTo>
                    <a:lnTo>
                      <a:pt x="2397737" y="51263"/>
                    </a:lnTo>
                    <a:lnTo>
                      <a:pt x="2425141" y="86740"/>
                    </a:lnTo>
                    <a:lnTo>
                      <a:pt x="2442807" y="128629"/>
                    </a:lnTo>
                    <a:lnTo>
                      <a:pt x="2449067" y="175260"/>
                    </a:lnTo>
                    <a:lnTo>
                      <a:pt x="2449067" y="876300"/>
                    </a:lnTo>
                    <a:lnTo>
                      <a:pt x="2442807" y="922840"/>
                    </a:lnTo>
                    <a:lnTo>
                      <a:pt x="2425141" y="964675"/>
                    </a:lnTo>
                    <a:lnTo>
                      <a:pt x="2397737" y="1000134"/>
                    </a:lnTo>
                    <a:lnTo>
                      <a:pt x="2362267" y="1027548"/>
                    </a:lnTo>
                    <a:lnTo>
                      <a:pt x="2320401" y="1045247"/>
                    </a:lnTo>
                    <a:lnTo>
                      <a:pt x="2273807" y="105156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4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6111875" y="5512435"/>
                <a:ext cx="2548255" cy="1119505"/>
              </a:xfrm>
              <a:prstGeom prst="rect">
                <a:avLst/>
              </a:prstGeom>
            </p:spPr>
            <p:txBody>
              <a:bodyPr vert="horz" wrap="square" lIns="0" tIns="1206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95"/>
                  </a:spcBef>
                </a:pPr>
                <a:r>
                  <a:rPr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前端组件不断更新升级</a:t>
                </a:r>
                <a:r>
                  <a:rPr sz="1200" b="1" spc="-5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：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marL="12700" marR="5080" algn="just">
                  <a:lnSpc>
                    <a:spcPct val="100000"/>
                  </a:lnSpc>
                </a:pP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同一组件支持自由换肤，更加个性化</a:t>
                </a:r>
                <a:r>
                  <a:rPr sz="1200" spc="-5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需</a:t>
                </a: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求，后端策略代码复用，前端组件可</a:t>
                </a:r>
                <a:r>
                  <a:rPr sz="1200" spc="-5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开</a:t>
                </a: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发定制</a:t>
                </a:r>
                <a:r>
                  <a:rPr sz="1200" spc="-5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。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marL="12700">
                  <a:lnSpc>
                    <a:spcPct val="100000"/>
                  </a:lnSpc>
                </a:pPr>
                <a:r>
                  <a:rPr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插件组件原子</a:t>
                </a:r>
                <a:r>
                  <a:rPr sz="1200" b="1" spc="-5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化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marL="12700">
                  <a:lnSpc>
                    <a:spcPct val="100000"/>
                  </a:lnSpc>
                </a:pPr>
                <a:r>
                  <a:rPr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跨玩法规则设计，支持</a:t>
                </a:r>
                <a:r>
                  <a:rPr lang="zh-CN"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自由组合</a:t>
                </a:r>
                <a:r>
                  <a:rPr sz="1200" b="1" spc="-5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。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24" name="object 6"/>
              <p:cNvSpPr/>
              <p:nvPr>
                <p:custDataLst>
                  <p:tags r:id="rId9"/>
                </p:custDataLst>
              </p:nvPr>
            </p:nvSpPr>
            <p:spPr>
              <a:xfrm rot="18780000">
                <a:off x="10585221" y="1958022"/>
                <a:ext cx="403225" cy="278130"/>
              </a:xfrm>
              <a:custGeom>
                <a:avLst/>
                <a:gdLst/>
                <a:ahLst/>
                <a:cxnLst/>
                <a:rect l="l" t="t" r="r" b="b"/>
                <a:pathLst>
                  <a:path w="403225" h="278130">
                    <a:moveTo>
                      <a:pt x="27597" y="277710"/>
                    </a:moveTo>
                    <a:lnTo>
                      <a:pt x="3322" y="245046"/>
                    </a:lnTo>
                    <a:lnTo>
                      <a:pt x="203" y="36728"/>
                    </a:lnTo>
                    <a:lnTo>
                      <a:pt x="0" y="27965"/>
                    </a:lnTo>
                    <a:lnTo>
                      <a:pt x="3251" y="19646"/>
                    </a:lnTo>
                    <a:lnTo>
                      <a:pt x="15455" y="6997"/>
                    </a:lnTo>
                    <a:lnTo>
                      <a:pt x="23647" y="3441"/>
                    </a:lnTo>
                    <a:lnTo>
                      <a:pt x="265607" y="0"/>
                    </a:lnTo>
                    <a:lnTo>
                      <a:pt x="268135" y="977"/>
                    </a:lnTo>
                    <a:lnTo>
                      <a:pt x="287729" y="19875"/>
                    </a:lnTo>
                    <a:lnTo>
                      <a:pt x="258851" y="19875"/>
                    </a:lnTo>
                    <a:lnTo>
                      <a:pt x="115595" y="21920"/>
                    </a:lnTo>
                    <a:lnTo>
                      <a:pt x="115601" y="22237"/>
                    </a:lnTo>
                    <a:lnTo>
                      <a:pt x="95770" y="22237"/>
                    </a:lnTo>
                    <a:lnTo>
                      <a:pt x="29209" y="23139"/>
                    </a:lnTo>
                    <a:lnTo>
                      <a:pt x="25946" y="24574"/>
                    </a:lnTo>
                    <a:lnTo>
                      <a:pt x="21132" y="29565"/>
                    </a:lnTo>
                    <a:lnTo>
                      <a:pt x="19824" y="32867"/>
                    </a:lnTo>
                    <a:lnTo>
                      <a:pt x="19919" y="36728"/>
                    </a:lnTo>
                    <a:lnTo>
                      <a:pt x="23088" y="245046"/>
                    </a:lnTo>
                    <a:lnTo>
                      <a:pt x="23215" y="252133"/>
                    </a:lnTo>
                    <a:lnTo>
                      <a:pt x="29133" y="257835"/>
                    </a:lnTo>
                    <a:lnTo>
                      <a:pt x="286368" y="257835"/>
                    </a:lnTo>
                    <a:lnTo>
                      <a:pt x="273189" y="271500"/>
                    </a:lnTo>
                    <a:lnTo>
                      <a:pt x="270713" y="272592"/>
                    </a:lnTo>
                    <a:lnTo>
                      <a:pt x="27597" y="277710"/>
                    </a:lnTo>
                    <a:close/>
                  </a:path>
                  <a:path w="403225" h="278130">
                    <a:moveTo>
                      <a:pt x="291120" y="252907"/>
                    </a:moveTo>
                    <a:lnTo>
                      <a:pt x="263220" y="252907"/>
                    </a:lnTo>
                    <a:lnTo>
                      <a:pt x="263842" y="252628"/>
                    </a:lnTo>
                    <a:lnTo>
                      <a:pt x="377151" y="135153"/>
                    </a:lnTo>
                    <a:lnTo>
                      <a:pt x="377113" y="133565"/>
                    </a:lnTo>
                    <a:lnTo>
                      <a:pt x="259486" y="20116"/>
                    </a:lnTo>
                    <a:lnTo>
                      <a:pt x="258851" y="19875"/>
                    </a:lnTo>
                    <a:lnTo>
                      <a:pt x="287729" y="19875"/>
                    </a:lnTo>
                    <a:lnTo>
                      <a:pt x="402691" y="130746"/>
                    </a:lnTo>
                    <a:lnTo>
                      <a:pt x="402826" y="137025"/>
                    </a:lnTo>
                    <a:lnTo>
                      <a:pt x="399059" y="140982"/>
                    </a:lnTo>
                    <a:lnTo>
                      <a:pt x="291120" y="252907"/>
                    </a:lnTo>
                    <a:close/>
                  </a:path>
                  <a:path w="403225" h="278130">
                    <a:moveTo>
                      <a:pt x="286368" y="257835"/>
                    </a:moveTo>
                    <a:lnTo>
                      <a:pt x="29133" y="257835"/>
                    </a:lnTo>
                    <a:lnTo>
                      <a:pt x="99999" y="256362"/>
                    </a:lnTo>
                    <a:lnTo>
                      <a:pt x="95770" y="22237"/>
                    </a:lnTo>
                    <a:lnTo>
                      <a:pt x="115601" y="22237"/>
                    </a:lnTo>
                    <a:lnTo>
                      <a:pt x="119824" y="255955"/>
                    </a:lnTo>
                    <a:lnTo>
                      <a:pt x="288180" y="255955"/>
                    </a:lnTo>
                    <a:lnTo>
                      <a:pt x="286368" y="257835"/>
                    </a:lnTo>
                    <a:close/>
                  </a:path>
                  <a:path w="403225" h="278130">
                    <a:moveTo>
                      <a:pt x="276367" y="176253"/>
                    </a:moveTo>
                    <a:lnTo>
                      <a:pt x="261269" y="173607"/>
                    </a:lnTo>
                    <a:lnTo>
                      <a:pt x="247903" y="165087"/>
                    </a:lnTo>
                    <a:lnTo>
                      <a:pt x="238886" y="152027"/>
                    </a:lnTo>
                    <a:lnTo>
                      <a:pt x="235688" y="137025"/>
                    </a:lnTo>
                    <a:lnTo>
                      <a:pt x="238340" y="121915"/>
                    </a:lnTo>
                    <a:lnTo>
                      <a:pt x="246875" y="108534"/>
                    </a:lnTo>
                    <a:lnTo>
                      <a:pt x="259928" y="99531"/>
                    </a:lnTo>
                    <a:lnTo>
                      <a:pt x="274926" y="96340"/>
                    </a:lnTo>
                    <a:lnTo>
                      <a:pt x="290034" y="98995"/>
                    </a:lnTo>
                    <a:lnTo>
                      <a:pt x="303415" y="107530"/>
                    </a:lnTo>
                    <a:lnTo>
                      <a:pt x="309345" y="116133"/>
                    </a:lnTo>
                    <a:lnTo>
                      <a:pt x="275267" y="116133"/>
                    </a:lnTo>
                    <a:lnTo>
                      <a:pt x="267685" y="117747"/>
                    </a:lnTo>
                    <a:lnTo>
                      <a:pt x="261073" y="122313"/>
                    </a:lnTo>
                    <a:lnTo>
                      <a:pt x="256772" y="129064"/>
                    </a:lnTo>
                    <a:lnTo>
                      <a:pt x="255569" y="135955"/>
                    </a:lnTo>
                    <a:lnTo>
                      <a:pt x="255510" y="137025"/>
                    </a:lnTo>
                    <a:lnTo>
                      <a:pt x="257057" y="144275"/>
                    </a:lnTo>
                    <a:lnTo>
                      <a:pt x="261607" y="150875"/>
                    </a:lnTo>
                    <a:lnTo>
                      <a:pt x="268357" y="155171"/>
                    </a:lnTo>
                    <a:lnTo>
                      <a:pt x="275985" y="156506"/>
                    </a:lnTo>
                    <a:lnTo>
                      <a:pt x="309235" y="156506"/>
                    </a:lnTo>
                    <a:lnTo>
                      <a:pt x="304431" y="164045"/>
                    </a:lnTo>
                    <a:lnTo>
                      <a:pt x="291366" y="173056"/>
                    </a:lnTo>
                    <a:lnTo>
                      <a:pt x="276367" y="176253"/>
                    </a:lnTo>
                    <a:close/>
                  </a:path>
                  <a:path w="403225" h="278130">
                    <a:moveTo>
                      <a:pt x="309235" y="156506"/>
                    </a:moveTo>
                    <a:lnTo>
                      <a:pt x="275985" y="156506"/>
                    </a:lnTo>
                    <a:lnTo>
                      <a:pt x="283558" y="154896"/>
                    </a:lnTo>
                    <a:lnTo>
                      <a:pt x="290144" y="150355"/>
                    </a:lnTo>
                    <a:lnTo>
                      <a:pt x="294460" y="143590"/>
                    </a:lnTo>
                    <a:lnTo>
                      <a:pt x="295615" y="137025"/>
                    </a:lnTo>
                    <a:lnTo>
                      <a:pt x="295722" y="135574"/>
                    </a:lnTo>
                    <a:lnTo>
                      <a:pt x="294196" y="128379"/>
                    </a:lnTo>
                    <a:lnTo>
                      <a:pt x="289661" y="121793"/>
                    </a:lnTo>
                    <a:lnTo>
                      <a:pt x="282899" y="117479"/>
                    </a:lnTo>
                    <a:lnTo>
                      <a:pt x="275267" y="116133"/>
                    </a:lnTo>
                    <a:lnTo>
                      <a:pt x="309345" y="116133"/>
                    </a:lnTo>
                    <a:lnTo>
                      <a:pt x="312411" y="120581"/>
                    </a:lnTo>
                    <a:lnTo>
                      <a:pt x="315511" y="135153"/>
                    </a:lnTo>
                    <a:lnTo>
                      <a:pt x="315534" y="135955"/>
                    </a:lnTo>
                    <a:lnTo>
                      <a:pt x="312952" y="150673"/>
                    </a:lnTo>
                    <a:lnTo>
                      <a:pt x="309235" y="156506"/>
                    </a:lnTo>
                    <a:close/>
                  </a:path>
                  <a:path w="403225" h="278130">
                    <a:moveTo>
                      <a:pt x="288180" y="255955"/>
                    </a:moveTo>
                    <a:lnTo>
                      <a:pt x="119824" y="255955"/>
                    </a:lnTo>
                    <a:lnTo>
                      <a:pt x="262572" y="252869"/>
                    </a:lnTo>
                    <a:lnTo>
                      <a:pt x="263220" y="252907"/>
                    </a:lnTo>
                    <a:lnTo>
                      <a:pt x="291120" y="252907"/>
                    </a:lnTo>
                    <a:lnTo>
                      <a:pt x="288180" y="25595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7"/>
              <p:cNvSpPr/>
              <p:nvPr>
                <p:custDataLst>
                  <p:tags r:id="rId10"/>
                </p:custDataLst>
              </p:nvPr>
            </p:nvSpPr>
            <p:spPr>
              <a:xfrm>
                <a:off x="8660130" y="2230755"/>
                <a:ext cx="2016125" cy="1068387"/>
              </a:xfrm>
              <a:custGeom>
                <a:avLst/>
                <a:gdLst/>
                <a:ahLst/>
                <a:cxnLst/>
                <a:rect l="l" t="t" r="r" b="b"/>
                <a:pathLst>
                  <a:path w="1536700" h="814069">
                    <a:moveTo>
                      <a:pt x="1400555" y="813816"/>
                    </a:moveTo>
                    <a:lnTo>
                      <a:pt x="135635" y="813816"/>
                    </a:lnTo>
                    <a:lnTo>
                      <a:pt x="93120" y="807115"/>
                    </a:lnTo>
                    <a:lnTo>
                      <a:pt x="56063" y="787968"/>
                    </a:lnTo>
                    <a:lnTo>
                      <a:pt x="26701" y="758608"/>
                    </a:lnTo>
                    <a:lnTo>
                      <a:pt x="7268" y="721267"/>
                    </a:lnTo>
                    <a:lnTo>
                      <a:pt x="0" y="678180"/>
                    </a:lnTo>
                    <a:lnTo>
                      <a:pt x="0" y="135636"/>
                    </a:lnTo>
                    <a:lnTo>
                      <a:pt x="7268" y="93005"/>
                    </a:lnTo>
                    <a:lnTo>
                      <a:pt x="26701" y="55893"/>
                    </a:lnTo>
                    <a:lnTo>
                      <a:pt x="56063" y="26533"/>
                    </a:lnTo>
                    <a:lnTo>
                      <a:pt x="93120" y="7157"/>
                    </a:lnTo>
                    <a:lnTo>
                      <a:pt x="135635" y="0"/>
                    </a:lnTo>
                    <a:lnTo>
                      <a:pt x="1400555" y="0"/>
                    </a:lnTo>
                    <a:lnTo>
                      <a:pt x="1443698" y="7157"/>
                    </a:lnTo>
                    <a:lnTo>
                      <a:pt x="1481066" y="26533"/>
                    </a:lnTo>
                    <a:lnTo>
                      <a:pt x="1510426" y="55893"/>
                    </a:lnTo>
                    <a:lnTo>
                      <a:pt x="1529546" y="93005"/>
                    </a:lnTo>
                    <a:lnTo>
                      <a:pt x="1536191" y="135636"/>
                    </a:lnTo>
                    <a:lnTo>
                      <a:pt x="1536191" y="678180"/>
                    </a:lnTo>
                    <a:lnTo>
                      <a:pt x="1529546" y="721267"/>
                    </a:lnTo>
                    <a:lnTo>
                      <a:pt x="1510426" y="758608"/>
                    </a:lnTo>
                    <a:lnTo>
                      <a:pt x="1481066" y="787968"/>
                    </a:lnTo>
                    <a:lnTo>
                      <a:pt x="1443698" y="807115"/>
                    </a:lnTo>
                    <a:lnTo>
                      <a:pt x="1400555" y="81381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8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8782685" y="2259330"/>
                <a:ext cx="1884045" cy="93599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策略配置面板：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marL="12700" marR="5080">
                  <a:lnSpc>
                    <a:spcPct val="100000"/>
                  </a:lnSpc>
                </a:pP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插件支持拼接，策略内开 放：权益发放、资格鉴权、 任务完成等接口，支持快 速对接</a:t>
                </a:r>
              </a:p>
            </p:txBody>
          </p:sp>
          <p:sp>
            <p:nvSpPr>
              <p:cNvPr id="27" name="object 10"/>
              <p:cNvSpPr/>
              <p:nvPr>
                <p:custDataLst>
                  <p:tags r:id="rId12"/>
                </p:custDataLst>
              </p:nvPr>
            </p:nvSpPr>
            <p:spPr>
              <a:xfrm>
                <a:off x="8197992" y="3634106"/>
                <a:ext cx="2180219" cy="1319530"/>
              </a:xfrm>
              <a:custGeom>
                <a:avLst/>
                <a:gdLst/>
                <a:ahLst/>
                <a:cxnLst/>
                <a:rect l="l" t="t" r="r" b="b"/>
                <a:pathLst>
                  <a:path w="1536700" h="2016760">
                    <a:moveTo>
                      <a:pt x="1280159" y="2016252"/>
                    </a:moveTo>
                    <a:lnTo>
                      <a:pt x="256031" y="2016252"/>
                    </a:lnTo>
                    <a:lnTo>
                      <a:pt x="210074" y="2012127"/>
                    </a:lnTo>
                    <a:lnTo>
                      <a:pt x="166807" y="2000235"/>
                    </a:lnTo>
                    <a:lnTo>
                      <a:pt x="126954" y="1981298"/>
                    </a:lnTo>
                    <a:lnTo>
                      <a:pt x="91238" y="1956040"/>
                    </a:lnTo>
                    <a:lnTo>
                      <a:pt x="60380" y="1925183"/>
                    </a:lnTo>
                    <a:lnTo>
                      <a:pt x="35105" y="1889449"/>
                    </a:lnTo>
                    <a:lnTo>
                      <a:pt x="16135" y="1849562"/>
                    </a:lnTo>
                    <a:lnTo>
                      <a:pt x="4192" y="1806245"/>
                    </a:lnTo>
                    <a:lnTo>
                      <a:pt x="0" y="1760219"/>
                    </a:lnTo>
                    <a:lnTo>
                      <a:pt x="0" y="256031"/>
                    </a:lnTo>
                    <a:lnTo>
                      <a:pt x="4192" y="209826"/>
                    </a:lnTo>
                    <a:lnTo>
                      <a:pt x="16135" y="166373"/>
                    </a:lnTo>
                    <a:lnTo>
                      <a:pt x="35105" y="126396"/>
                    </a:lnTo>
                    <a:lnTo>
                      <a:pt x="60380" y="90617"/>
                    </a:lnTo>
                    <a:lnTo>
                      <a:pt x="91238" y="59760"/>
                    </a:lnTo>
                    <a:lnTo>
                      <a:pt x="126954" y="34546"/>
                    </a:lnTo>
                    <a:lnTo>
                      <a:pt x="166807" y="15700"/>
                    </a:lnTo>
                    <a:lnTo>
                      <a:pt x="210074" y="3944"/>
                    </a:lnTo>
                    <a:lnTo>
                      <a:pt x="256031" y="0"/>
                    </a:lnTo>
                    <a:lnTo>
                      <a:pt x="1280159" y="0"/>
                    </a:lnTo>
                    <a:lnTo>
                      <a:pt x="1326196" y="3944"/>
                    </a:lnTo>
                    <a:lnTo>
                      <a:pt x="1369522" y="15700"/>
                    </a:lnTo>
                    <a:lnTo>
                      <a:pt x="1409414" y="34546"/>
                    </a:lnTo>
                    <a:lnTo>
                      <a:pt x="1445151" y="59760"/>
                    </a:lnTo>
                    <a:lnTo>
                      <a:pt x="1476008" y="90617"/>
                    </a:lnTo>
                    <a:lnTo>
                      <a:pt x="1501264" y="126396"/>
                    </a:lnTo>
                    <a:lnTo>
                      <a:pt x="1520195" y="166373"/>
                    </a:lnTo>
                    <a:lnTo>
                      <a:pt x="1532078" y="209826"/>
                    </a:lnTo>
                    <a:lnTo>
                      <a:pt x="1536192" y="256031"/>
                    </a:lnTo>
                    <a:lnTo>
                      <a:pt x="1536192" y="1760219"/>
                    </a:lnTo>
                    <a:lnTo>
                      <a:pt x="1532078" y="1806245"/>
                    </a:lnTo>
                    <a:lnTo>
                      <a:pt x="1520195" y="1849562"/>
                    </a:lnTo>
                    <a:lnTo>
                      <a:pt x="1501264" y="1889449"/>
                    </a:lnTo>
                    <a:lnTo>
                      <a:pt x="1476008" y="1925183"/>
                    </a:lnTo>
                    <a:lnTo>
                      <a:pt x="1445151" y="1956040"/>
                    </a:lnTo>
                    <a:lnTo>
                      <a:pt x="1409414" y="1981298"/>
                    </a:lnTo>
                    <a:lnTo>
                      <a:pt x="1369522" y="2000235"/>
                    </a:lnTo>
                    <a:lnTo>
                      <a:pt x="1326196" y="2012127"/>
                    </a:lnTo>
                    <a:lnTo>
                      <a:pt x="1280159" y="201625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8267824" y="3705859"/>
                <a:ext cx="2015299" cy="1194937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marR="176530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1200" b="1" dirty="0">
                    <a:solidFill>
                      <a:srgbClr val="FF6B00"/>
                    </a:solidFill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编辑器内组件自动埋点：</a:t>
                </a:r>
                <a:endParaRPr sz="1200" dirty="0">
                  <a:latin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marL="12700" marR="5080" indent="0">
                  <a:lnSpc>
                    <a:spcPct val="100000"/>
                  </a:lnSpc>
                  <a:buFont typeface="Arial" panose="020B0604020202020204"/>
                  <a:buNone/>
                  <a:tabLst>
                    <a:tab pos="183515" algn="l"/>
                    <a:tab pos="184150" algn="l"/>
                  </a:tabLst>
                </a:pP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编辑器生成作品浏览、转发</a:t>
                </a:r>
                <a:r>
                  <a:rPr lang="zh-CN"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、</a:t>
                </a:r>
                <a:r>
                  <a:rPr sz="1200" dirty="0">
                    <a:latin typeface="微软雅黑" panose="020B0503020204020204" pitchFamily="34" charset="-122"/>
                    <a:cs typeface="微软雅黑" panose="020B0503020204020204" pitchFamily="34" charset="-122"/>
                  </a:rPr>
                  <a:t>分享；作品内按钮、表单、留言等操作自动埋点，可通 过我们自带数据看板 实现效果监测。</a:t>
                </a:r>
              </a:p>
            </p:txBody>
          </p:sp>
          <p:sp>
            <p:nvSpPr>
              <p:cNvPr id="29" name="object 6"/>
              <p:cNvSpPr/>
              <p:nvPr>
                <p:custDataLst>
                  <p:tags r:id="rId14"/>
                </p:custDataLst>
              </p:nvPr>
            </p:nvSpPr>
            <p:spPr>
              <a:xfrm>
                <a:off x="10378211" y="4340542"/>
                <a:ext cx="403225" cy="278130"/>
              </a:xfrm>
              <a:custGeom>
                <a:avLst/>
                <a:gdLst/>
                <a:ahLst/>
                <a:cxnLst/>
                <a:rect l="l" t="t" r="r" b="b"/>
                <a:pathLst>
                  <a:path w="403225" h="278130">
                    <a:moveTo>
                      <a:pt x="27597" y="277710"/>
                    </a:moveTo>
                    <a:lnTo>
                      <a:pt x="3322" y="245046"/>
                    </a:lnTo>
                    <a:lnTo>
                      <a:pt x="203" y="36728"/>
                    </a:lnTo>
                    <a:lnTo>
                      <a:pt x="0" y="27965"/>
                    </a:lnTo>
                    <a:lnTo>
                      <a:pt x="3251" y="19646"/>
                    </a:lnTo>
                    <a:lnTo>
                      <a:pt x="15455" y="6997"/>
                    </a:lnTo>
                    <a:lnTo>
                      <a:pt x="23647" y="3441"/>
                    </a:lnTo>
                    <a:lnTo>
                      <a:pt x="265607" y="0"/>
                    </a:lnTo>
                    <a:lnTo>
                      <a:pt x="268135" y="977"/>
                    </a:lnTo>
                    <a:lnTo>
                      <a:pt x="287729" y="19875"/>
                    </a:lnTo>
                    <a:lnTo>
                      <a:pt x="258851" y="19875"/>
                    </a:lnTo>
                    <a:lnTo>
                      <a:pt x="115595" y="21920"/>
                    </a:lnTo>
                    <a:lnTo>
                      <a:pt x="115601" y="22237"/>
                    </a:lnTo>
                    <a:lnTo>
                      <a:pt x="95770" y="22237"/>
                    </a:lnTo>
                    <a:lnTo>
                      <a:pt x="29209" y="23139"/>
                    </a:lnTo>
                    <a:lnTo>
                      <a:pt x="25946" y="24574"/>
                    </a:lnTo>
                    <a:lnTo>
                      <a:pt x="21132" y="29565"/>
                    </a:lnTo>
                    <a:lnTo>
                      <a:pt x="19824" y="32867"/>
                    </a:lnTo>
                    <a:lnTo>
                      <a:pt x="19919" y="36728"/>
                    </a:lnTo>
                    <a:lnTo>
                      <a:pt x="23088" y="245046"/>
                    </a:lnTo>
                    <a:lnTo>
                      <a:pt x="23215" y="252133"/>
                    </a:lnTo>
                    <a:lnTo>
                      <a:pt x="29133" y="257835"/>
                    </a:lnTo>
                    <a:lnTo>
                      <a:pt x="286368" y="257835"/>
                    </a:lnTo>
                    <a:lnTo>
                      <a:pt x="273189" y="271500"/>
                    </a:lnTo>
                    <a:lnTo>
                      <a:pt x="270713" y="272592"/>
                    </a:lnTo>
                    <a:lnTo>
                      <a:pt x="27597" y="277710"/>
                    </a:lnTo>
                    <a:close/>
                  </a:path>
                  <a:path w="403225" h="278130">
                    <a:moveTo>
                      <a:pt x="291120" y="252907"/>
                    </a:moveTo>
                    <a:lnTo>
                      <a:pt x="263220" y="252907"/>
                    </a:lnTo>
                    <a:lnTo>
                      <a:pt x="263842" y="252628"/>
                    </a:lnTo>
                    <a:lnTo>
                      <a:pt x="377151" y="135153"/>
                    </a:lnTo>
                    <a:lnTo>
                      <a:pt x="377113" y="133565"/>
                    </a:lnTo>
                    <a:lnTo>
                      <a:pt x="259486" y="20116"/>
                    </a:lnTo>
                    <a:lnTo>
                      <a:pt x="258851" y="19875"/>
                    </a:lnTo>
                    <a:lnTo>
                      <a:pt x="287729" y="19875"/>
                    </a:lnTo>
                    <a:lnTo>
                      <a:pt x="402691" y="130746"/>
                    </a:lnTo>
                    <a:lnTo>
                      <a:pt x="402826" y="137025"/>
                    </a:lnTo>
                    <a:lnTo>
                      <a:pt x="399059" y="140982"/>
                    </a:lnTo>
                    <a:lnTo>
                      <a:pt x="291120" y="252907"/>
                    </a:lnTo>
                    <a:close/>
                  </a:path>
                  <a:path w="403225" h="278130">
                    <a:moveTo>
                      <a:pt x="286368" y="257835"/>
                    </a:moveTo>
                    <a:lnTo>
                      <a:pt x="29133" y="257835"/>
                    </a:lnTo>
                    <a:lnTo>
                      <a:pt x="99999" y="256362"/>
                    </a:lnTo>
                    <a:lnTo>
                      <a:pt x="95770" y="22237"/>
                    </a:lnTo>
                    <a:lnTo>
                      <a:pt x="115601" y="22237"/>
                    </a:lnTo>
                    <a:lnTo>
                      <a:pt x="119824" y="255955"/>
                    </a:lnTo>
                    <a:lnTo>
                      <a:pt x="288180" y="255955"/>
                    </a:lnTo>
                    <a:lnTo>
                      <a:pt x="286368" y="257835"/>
                    </a:lnTo>
                    <a:close/>
                  </a:path>
                  <a:path w="403225" h="278130">
                    <a:moveTo>
                      <a:pt x="276367" y="176253"/>
                    </a:moveTo>
                    <a:lnTo>
                      <a:pt x="261269" y="173607"/>
                    </a:lnTo>
                    <a:lnTo>
                      <a:pt x="247903" y="165087"/>
                    </a:lnTo>
                    <a:lnTo>
                      <a:pt x="238886" y="152027"/>
                    </a:lnTo>
                    <a:lnTo>
                      <a:pt x="235688" y="137025"/>
                    </a:lnTo>
                    <a:lnTo>
                      <a:pt x="238340" y="121915"/>
                    </a:lnTo>
                    <a:lnTo>
                      <a:pt x="246875" y="108534"/>
                    </a:lnTo>
                    <a:lnTo>
                      <a:pt x="259928" y="99531"/>
                    </a:lnTo>
                    <a:lnTo>
                      <a:pt x="274926" y="96340"/>
                    </a:lnTo>
                    <a:lnTo>
                      <a:pt x="290034" y="98995"/>
                    </a:lnTo>
                    <a:lnTo>
                      <a:pt x="303415" y="107530"/>
                    </a:lnTo>
                    <a:lnTo>
                      <a:pt x="309345" y="116133"/>
                    </a:lnTo>
                    <a:lnTo>
                      <a:pt x="275267" y="116133"/>
                    </a:lnTo>
                    <a:lnTo>
                      <a:pt x="267685" y="117747"/>
                    </a:lnTo>
                    <a:lnTo>
                      <a:pt x="261073" y="122313"/>
                    </a:lnTo>
                    <a:lnTo>
                      <a:pt x="256772" y="129064"/>
                    </a:lnTo>
                    <a:lnTo>
                      <a:pt x="255569" y="135955"/>
                    </a:lnTo>
                    <a:lnTo>
                      <a:pt x="255510" y="137025"/>
                    </a:lnTo>
                    <a:lnTo>
                      <a:pt x="257057" y="144275"/>
                    </a:lnTo>
                    <a:lnTo>
                      <a:pt x="261607" y="150875"/>
                    </a:lnTo>
                    <a:lnTo>
                      <a:pt x="268357" y="155171"/>
                    </a:lnTo>
                    <a:lnTo>
                      <a:pt x="275985" y="156506"/>
                    </a:lnTo>
                    <a:lnTo>
                      <a:pt x="309235" y="156506"/>
                    </a:lnTo>
                    <a:lnTo>
                      <a:pt x="304431" y="164045"/>
                    </a:lnTo>
                    <a:lnTo>
                      <a:pt x="291366" y="173056"/>
                    </a:lnTo>
                    <a:lnTo>
                      <a:pt x="276367" y="176253"/>
                    </a:lnTo>
                    <a:close/>
                  </a:path>
                  <a:path w="403225" h="278130">
                    <a:moveTo>
                      <a:pt x="309235" y="156506"/>
                    </a:moveTo>
                    <a:lnTo>
                      <a:pt x="275985" y="156506"/>
                    </a:lnTo>
                    <a:lnTo>
                      <a:pt x="283558" y="154896"/>
                    </a:lnTo>
                    <a:lnTo>
                      <a:pt x="290144" y="150355"/>
                    </a:lnTo>
                    <a:lnTo>
                      <a:pt x="294460" y="143590"/>
                    </a:lnTo>
                    <a:lnTo>
                      <a:pt x="295615" y="137025"/>
                    </a:lnTo>
                    <a:lnTo>
                      <a:pt x="295722" y="135574"/>
                    </a:lnTo>
                    <a:lnTo>
                      <a:pt x="294196" y="128379"/>
                    </a:lnTo>
                    <a:lnTo>
                      <a:pt x="289661" y="121793"/>
                    </a:lnTo>
                    <a:lnTo>
                      <a:pt x="282899" y="117479"/>
                    </a:lnTo>
                    <a:lnTo>
                      <a:pt x="275267" y="116133"/>
                    </a:lnTo>
                    <a:lnTo>
                      <a:pt x="309345" y="116133"/>
                    </a:lnTo>
                    <a:lnTo>
                      <a:pt x="312411" y="120581"/>
                    </a:lnTo>
                    <a:lnTo>
                      <a:pt x="315511" y="135153"/>
                    </a:lnTo>
                    <a:lnTo>
                      <a:pt x="315534" y="135955"/>
                    </a:lnTo>
                    <a:lnTo>
                      <a:pt x="312952" y="150673"/>
                    </a:lnTo>
                    <a:lnTo>
                      <a:pt x="309235" y="156506"/>
                    </a:lnTo>
                    <a:close/>
                  </a:path>
                  <a:path w="403225" h="278130">
                    <a:moveTo>
                      <a:pt x="288180" y="255955"/>
                    </a:moveTo>
                    <a:lnTo>
                      <a:pt x="119824" y="255955"/>
                    </a:lnTo>
                    <a:lnTo>
                      <a:pt x="262572" y="252869"/>
                    </a:lnTo>
                    <a:lnTo>
                      <a:pt x="263220" y="252907"/>
                    </a:lnTo>
                    <a:lnTo>
                      <a:pt x="291120" y="252907"/>
                    </a:lnTo>
                    <a:lnTo>
                      <a:pt x="288180" y="25595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24ACC526-454E-49B8-BDBF-4D7523681D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741859" y="2103174"/>
                <a:ext cx="478411" cy="3027838"/>
              </a:xfrm>
              <a:prstGeom prst="rect">
                <a:avLst/>
              </a:prstGeom>
            </p:spPr>
          </p:pic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84463F86-F602-44D7-B31E-7A7E998A0230}"/>
                </a:ext>
              </a:extLst>
            </p:cNvPr>
            <p:cNvSpPr/>
            <p:nvPr/>
          </p:nvSpPr>
          <p:spPr>
            <a:xfrm>
              <a:off x="5739794" y="1053295"/>
              <a:ext cx="695730" cy="237281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6ED9D72F-3CA4-4EBC-BB55-90AAE69DDC5D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68E3BBFE-87F2-45A1-B9EE-7F5351D782DE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6F5F3B91-A963-46BC-8CCF-A5F262F9D910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C0DD110-5D86-4FDD-8B02-2DAFE89D11CE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18FFB9A5-0BBC-4F88-AB9E-8AFCA84C45A8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C1ECD01A-8CE6-4D9A-9726-1E34F9927CE8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99" y="1941195"/>
            <a:ext cx="1749425" cy="3638090"/>
            <a:chOff x="749" y="2558"/>
            <a:chExt cx="2940" cy="6114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1"/>
            <a:srcRect r="26975" b="34276"/>
            <a:stretch>
              <a:fillRect/>
            </a:stretch>
          </p:blipFill>
          <p:spPr>
            <a:xfrm>
              <a:off x="749" y="2558"/>
              <a:ext cx="2940" cy="353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/>
            <a:srcRect l="27919" b="42706"/>
            <a:stretch>
              <a:fillRect/>
            </a:stretch>
          </p:blipFill>
          <p:spPr>
            <a:xfrm>
              <a:off x="749" y="6090"/>
              <a:ext cx="2940" cy="2582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3"/>
          <a:srcRect r="18626"/>
          <a:stretch>
            <a:fillRect/>
          </a:stretch>
        </p:blipFill>
        <p:spPr>
          <a:xfrm>
            <a:off x="2909570" y="2132330"/>
            <a:ext cx="2945131" cy="3439397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37300" y="2132330"/>
            <a:ext cx="2019300" cy="343374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/>
          <a:srcRect r="27881"/>
          <a:stretch>
            <a:fillRect/>
          </a:stretch>
        </p:blipFill>
        <p:spPr>
          <a:xfrm>
            <a:off x="8967355" y="2261587"/>
            <a:ext cx="2927985" cy="3304483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矩形 8"/>
          <p:cNvSpPr/>
          <p:nvPr>
            <p:custDataLst>
              <p:tags r:id="rId1"/>
            </p:custDataLst>
          </p:nvPr>
        </p:nvSpPr>
        <p:spPr>
          <a:xfrm>
            <a:off x="1158875" y="925195"/>
            <a:ext cx="445770" cy="36258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1176655" y="962025"/>
            <a:ext cx="519545" cy="362585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lstStyle/>
          <a:p>
            <a:r>
              <a:rPr lang="en-US" altLang="zh-CN" sz="2400" b="1" dirty="0">
                <a:solidFill>
                  <a:srgbClr val="549E39"/>
                </a:solidFill>
              </a:rPr>
              <a:t>01</a:t>
            </a:r>
            <a:endParaRPr lang="zh-CN" altLang="en-US" sz="2400" b="1" dirty="0">
              <a:solidFill>
                <a:srgbClr val="549E39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-27305" y="1358265"/>
            <a:ext cx="2818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549E39"/>
                </a:solidFill>
              </a:rPr>
              <a:t>导入模板或</a:t>
            </a:r>
          </a:p>
          <a:p>
            <a:pPr algn="ctr"/>
            <a:r>
              <a:rPr lang="zh-CN" altLang="en-US" sz="1600">
                <a:solidFill>
                  <a:srgbClr val="549E39"/>
                </a:solidFill>
              </a:rPr>
              <a:t>自定义添加组件</a:t>
            </a:r>
          </a:p>
        </p:txBody>
      </p:sp>
      <p:sp>
        <p:nvSpPr>
          <p:cNvPr id="18" name="矩形 8"/>
          <p:cNvSpPr/>
          <p:nvPr>
            <p:custDataLst>
              <p:tags r:id="rId3"/>
            </p:custDataLst>
          </p:nvPr>
        </p:nvSpPr>
        <p:spPr>
          <a:xfrm>
            <a:off x="4022090" y="925195"/>
            <a:ext cx="445770" cy="36258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4000009" y="962025"/>
            <a:ext cx="483611" cy="396240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</a:bodyPr>
          <a:lstStyle/>
          <a:p>
            <a:r>
              <a:rPr lang="en-US" altLang="zh-CN" sz="2200" b="1" dirty="0">
                <a:solidFill>
                  <a:srgbClr val="549E39"/>
                </a:solidFill>
              </a:rPr>
              <a:t>02</a:t>
            </a:r>
            <a:endParaRPr lang="zh-CN" altLang="en-US" sz="2200" b="1" dirty="0">
              <a:solidFill>
                <a:srgbClr val="549E39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35910" y="1358265"/>
            <a:ext cx="2818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549E39"/>
                </a:solidFill>
              </a:rPr>
              <a:t>编辑修改页面及元素</a:t>
            </a:r>
          </a:p>
          <a:p>
            <a:pPr algn="ctr"/>
            <a:r>
              <a:rPr lang="zh-CN" altLang="en-US" sz="1600">
                <a:solidFill>
                  <a:srgbClr val="549E39"/>
                </a:solidFill>
              </a:rPr>
              <a:t>样式功能</a:t>
            </a:r>
          </a:p>
        </p:txBody>
      </p:sp>
      <p:sp>
        <p:nvSpPr>
          <p:cNvPr id="27" name="矩形 8"/>
          <p:cNvSpPr/>
          <p:nvPr>
            <p:custDataLst>
              <p:tags r:id="rId5"/>
            </p:custDataLst>
          </p:nvPr>
        </p:nvSpPr>
        <p:spPr>
          <a:xfrm>
            <a:off x="7037070" y="925195"/>
            <a:ext cx="445770" cy="36258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6"/>
            </p:custDataLst>
          </p:nvPr>
        </p:nvSpPr>
        <p:spPr>
          <a:xfrm>
            <a:off x="6992389" y="948690"/>
            <a:ext cx="608561" cy="396240"/>
          </a:xfrm>
          <a:prstGeom prst="rect">
            <a:avLst/>
          </a:prstGeom>
          <a:noFill/>
        </p:spPr>
        <p:txBody>
          <a:bodyPr wrap="square" rtlCol="0">
            <a:normAutofit fontScale="90000" lnSpcReduction="10000"/>
          </a:bodyPr>
          <a:lstStyle/>
          <a:p>
            <a:r>
              <a:rPr lang="en-US" altLang="zh-CN" sz="2400" b="1" dirty="0">
                <a:solidFill>
                  <a:srgbClr val="549E39"/>
                </a:solidFill>
              </a:rPr>
              <a:t>03</a:t>
            </a:r>
            <a:endParaRPr lang="zh-CN" altLang="en-US" sz="2400" b="1" dirty="0">
              <a:solidFill>
                <a:srgbClr val="549E39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850255" y="1342390"/>
            <a:ext cx="28181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549E39"/>
                </a:solidFill>
              </a:rPr>
              <a:t>设置插件玩法规则</a:t>
            </a:r>
          </a:p>
        </p:txBody>
      </p:sp>
      <p:sp>
        <p:nvSpPr>
          <p:cNvPr id="35" name="矩形 8"/>
          <p:cNvSpPr/>
          <p:nvPr>
            <p:custDataLst>
              <p:tags r:id="rId7"/>
            </p:custDataLst>
          </p:nvPr>
        </p:nvSpPr>
        <p:spPr>
          <a:xfrm>
            <a:off x="10123805" y="925195"/>
            <a:ext cx="445770" cy="362585"/>
          </a:xfrm>
          <a:custGeom>
            <a:avLst/>
            <a:gdLst/>
            <a:ahLst/>
            <a:cxnLst/>
            <a:rect l="l" t="t" r="r" b="b"/>
            <a:pathLst>
              <a:path w="855095" h="855095">
                <a:moveTo>
                  <a:pt x="805897" y="427546"/>
                </a:moveTo>
                <a:lnTo>
                  <a:pt x="855095" y="427546"/>
                </a:lnTo>
                <a:lnTo>
                  <a:pt x="855095" y="855095"/>
                </a:lnTo>
                <a:lnTo>
                  <a:pt x="427546" y="855095"/>
                </a:lnTo>
                <a:lnTo>
                  <a:pt x="427546" y="805897"/>
                </a:lnTo>
                <a:lnTo>
                  <a:pt x="805897" y="805897"/>
                </a:lnTo>
                <a:close/>
                <a:moveTo>
                  <a:pt x="0" y="0"/>
                </a:moveTo>
                <a:lnTo>
                  <a:pt x="427546" y="0"/>
                </a:lnTo>
                <a:lnTo>
                  <a:pt x="427546" y="49196"/>
                </a:lnTo>
                <a:lnTo>
                  <a:pt x="49196" y="49196"/>
                </a:lnTo>
                <a:lnTo>
                  <a:pt x="49196" y="427546"/>
                </a:lnTo>
                <a:lnTo>
                  <a:pt x="0" y="4275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</p:spPr>
        <p:style>
          <a:lnRef idx="2">
            <a:srgbClr val="549E39">
              <a:shade val="50000"/>
            </a:srgbClr>
          </a:lnRef>
          <a:fillRef idx="1">
            <a:srgbClr val="549E39"/>
          </a:fillRef>
          <a:effectRef idx="0">
            <a:srgbClr val="549E39"/>
          </a:effectRef>
          <a:fontRef idx="minor">
            <a:sysClr val="window" lastClr="FFFFFF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zh-CN" altLang="en-US" sz="2400" b="1" dirty="0">
              <a:solidFill>
                <a:srgbClr val="549E39"/>
              </a:solidFill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8"/>
            </p:custDataLst>
          </p:nvPr>
        </p:nvSpPr>
        <p:spPr>
          <a:xfrm>
            <a:off x="10096905" y="947738"/>
            <a:ext cx="668886" cy="396240"/>
          </a:xfrm>
          <a:prstGeom prst="rect">
            <a:avLst/>
          </a:prstGeom>
          <a:noFill/>
        </p:spPr>
        <p:txBody>
          <a:bodyPr wrap="square" rtlCol="0">
            <a:normAutofit fontScale="90000" lnSpcReduction="10000"/>
          </a:bodyPr>
          <a:lstStyle/>
          <a:p>
            <a:r>
              <a:rPr lang="en-US" altLang="zh-CN" sz="2400" b="1" dirty="0">
                <a:solidFill>
                  <a:srgbClr val="549E39"/>
                </a:solidFill>
              </a:rPr>
              <a:t>04</a:t>
            </a:r>
            <a:endParaRPr lang="zh-CN" altLang="en-US" sz="2400" b="1" dirty="0">
              <a:solidFill>
                <a:srgbClr val="549E39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936990" y="1342390"/>
            <a:ext cx="2818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549E39"/>
                </a:solidFill>
              </a:rPr>
              <a:t>设定流程策略</a:t>
            </a:r>
          </a:p>
          <a:p>
            <a:pPr algn="ctr"/>
            <a:r>
              <a:rPr lang="zh-CN" altLang="en-US" sz="1600">
                <a:solidFill>
                  <a:srgbClr val="549E39"/>
                </a:solidFill>
              </a:rPr>
              <a:t>完成玩法逻辑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-314325" y="5654040"/>
            <a:ext cx="335216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300+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模板持续更新</a:t>
            </a:r>
          </a:p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紧跟实时热点及行业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568575" y="5654040"/>
            <a:ext cx="335216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>
                <a:solidFill>
                  <a:schemeClr val="bg1">
                    <a:lumMod val="50000"/>
                  </a:schemeClr>
                </a:solidFill>
              </a:rPr>
              <a:t>页面、组件内置页、组件内按钮、</a:t>
            </a:r>
          </a:p>
          <a:p>
            <a:pPr algn="ctr">
              <a:lnSpc>
                <a:spcPct val="130000"/>
              </a:lnSpc>
            </a:pPr>
            <a:r>
              <a:rPr lang="zh-CN" sz="1200">
                <a:solidFill>
                  <a:schemeClr val="bg1">
                    <a:lumMod val="50000"/>
                  </a:schemeClr>
                </a:solidFill>
              </a:rPr>
              <a:t>图片、文字均可自由编辑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582920" y="5654040"/>
            <a:ext cx="3352165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>
                <a:solidFill>
                  <a:schemeClr val="bg1">
                    <a:lumMod val="50000"/>
                  </a:schemeClr>
                </a:solidFill>
              </a:rPr>
              <a:t>设置主体玩法规则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671560" y="5654040"/>
            <a:ext cx="335216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>
                <a:solidFill>
                  <a:schemeClr val="bg1">
                    <a:lumMod val="50000"/>
                  </a:schemeClr>
                </a:solidFill>
              </a:rPr>
              <a:t>通过判断条件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+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响应动作逻辑</a:t>
            </a:r>
          </a:p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将复杂的玩法逻辑简单串联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9CF38967-52EE-4FAF-9136-C93D3432979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98506" y="317848"/>
            <a:ext cx="1008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 </a:t>
            </a:r>
            <a:r>
              <a:rPr lang="zh-CN" altLang="en-US" sz="2400" b="1" dirty="0">
                <a:solidFill>
                  <a:srgbClr val="FE6B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活动搭建：标准化四步快速搭建复杂玩法活动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EDD7E88E-9772-41EA-A901-B8A4D82EA2F6}"/>
              </a:ext>
            </a:extLst>
          </p:cNvPr>
          <p:cNvGrpSpPr/>
          <p:nvPr/>
        </p:nvGrpSpPr>
        <p:grpSpPr>
          <a:xfrm>
            <a:off x="3217050" y="6505564"/>
            <a:ext cx="5757898" cy="352436"/>
            <a:chOff x="3616447" y="6509186"/>
            <a:chExt cx="5757898" cy="352436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45580F4A-6EEE-4400-BF67-4D8B06E2E80C}"/>
                </a:ext>
              </a:extLst>
            </p:cNvPr>
            <p:cNvSpPr/>
            <p:nvPr/>
          </p:nvSpPr>
          <p:spPr>
            <a:xfrm flipH="1">
              <a:off x="3616447" y="6509187"/>
              <a:ext cx="1126770" cy="348813"/>
            </a:xfrm>
            <a:prstGeom prst="rect">
              <a:avLst/>
            </a:prstGeom>
            <a:solidFill>
              <a:srgbClr val="FE6B00"/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内容创意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81C42B3D-EC01-42B3-A442-81CC01C6378A}"/>
                </a:ext>
              </a:extLst>
            </p:cNvPr>
            <p:cNvSpPr/>
            <p:nvPr/>
          </p:nvSpPr>
          <p:spPr>
            <a:xfrm flipH="1">
              <a:off x="4774318" y="6512809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权益管理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8680FF98-72FA-4FA3-BE97-ADA6835D1223}"/>
                </a:ext>
              </a:extLst>
            </p:cNvPr>
            <p:cNvSpPr/>
            <p:nvPr/>
          </p:nvSpPr>
          <p:spPr>
            <a:xfrm flipH="1">
              <a:off x="5932011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渠道管理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131F468F-ED58-4C9D-92E3-D983CEDACC81}"/>
                </a:ext>
              </a:extLst>
            </p:cNvPr>
            <p:cNvSpPr/>
            <p:nvPr/>
          </p:nvSpPr>
          <p:spPr>
            <a:xfrm flipH="1">
              <a:off x="7094028" y="6509187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小程序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D4D4B342-589B-44E4-8DDF-55EF48378960}"/>
                </a:ext>
              </a:extLst>
            </p:cNvPr>
            <p:cNvSpPr/>
            <p:nvPr/>
          </p:nvSpPr>
          <p:spPr>
            <a:xfrm flipH="1">
              <a:off x="8247575" y="6509186"/>
              <a:ext cx="1126770" cy="348813"/>
            </a:xfrm>
            <a:prstGeom prst="rect">
              <a:avLst/>
            </a:prstGeom>
            <a:solidFill>
              <a:srgbClr val="DC784B">
                <a:lumMod val="40000"/>
                <a:lumOff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 Neue Medium" panose="02000503000000020004"/>
                  <a:sym typeface="Helvetica Neue Medium" panose="02000503000000020004"/>
                </a:rPr>
                <a:t>数据能力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44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y"/>
  <p:tag name="KSO_WM_UNIT_INDEX" val="1"/>
  <p:tag name="KSO_WM_UNIT_ID" val="_1*y*1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47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47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47"/>
  <p:tag name="KSO_WM_TEMPLATE_THUMBS_INDEX" val="1、5、6、7、8、9、10、11、12、13、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44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4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5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4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5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4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6"/>
  <p:tag name="KSO_WM_TEMPLATE_SUBCATEGORY" val="0"/>
  <p:tag name="KSO_WM_TEMPLATE_MASTER_TYPE" val="1"/>
  <p:tag name="KSO_WM_TEMPLATE_COLOR_TYPE" val="1"/>
  <p:tag name="KSO_WM_SLIDE_ITEM_CNT" val="0"/>
  <p:tag name="KSO_WM_SLIDE_INDEX" val="6"/>
  <p:tag name="KSO_WM_TAG_VERSION" val="1.0"/>
  <p:tag name="KSO_WM_BEAUTIFY_FLAG" val="#wm#"/>
  <p:tag name="KSO_WM_TEMPLATE_CATEGORY" val="custom"/>
  <p:tag name="KSO_WM_TEMPLATE_INDEX" val="20202647"/>
  <p:tag name="KSO_WM_SLIDE_TYPE" val="sectionTitle"/>
  <p:tag name="KSO_WM_SLIDE_SUBTYPE" val="pureTxt"/>
  <p:tag name="KSO_WM_SLIDE_LAYOUT" val="a_b_e"/>
  <p:tag name="KSO_WM_SLIDE_LAYOUT_CNT" val="1_1_1"/>
  <p:tag name="KSO_WM_FULL_TEXT_BEAUTIFY_COPY_ID" val="150995373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6*a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1"/>
  <p:tag name="KSO_WM_UNIT_TYPE" val="a"/>
  <p:tag name="KSO_WM_UNIT_INDEX" val="1"/>
  <p:tag name="KSO_WM_FULL_TEXT_BEAUTIFY_COPY_ID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6*b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文本具体内容，简明扼要的阐述您的观点。"/>
  <p:tag name="KSO_WM_UNIT_NOCLEAR" val="0"/>
  <p:tag name="KSO_WM_UNIT_VALUE" val="72"/>
  <p:tag name="KSO_WM_UNIT_TYPE" val="b"/>
  <p:tag name="KSO_WM_UNIT_INDEX" val="1"/>
  <p:tag name="KSO_WM_FULL_TEXT_BEAUTIFY_COPY_ID" val="8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6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7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2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6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9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440"/>
  <p:tag name="KSO_WM_FULL_TEXT_BEAUTIFY_COPY_ID" val="15099535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199026_2*m_i*1_1"/>
  <p:tag name="KSO_WM_TEMPLATE_CATEGORY" val="diagram"/>
  <p:tag name="KSO_WM_TEMPLATE_INDEX" val="20199026"/>
  <p:tag name="KSO_WM_UNIT_LAYERLEVEL" val="1_1"/>
  <p:tag name="KSO_WM_TAG_VERSION" val="1.0"/>
  <p:tag name="KSO_WM_BEAUTIFY_FLAG" val="#wm#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FULL_TEXT_BEAUTIFY_COPY_ID" val="4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26_2*m_h_i*1_1_1"/>
  <p:tag name="KSO_WM_TEMPLATE_CATEGORY" val="diagram"/>
  <p:tag name="KSO_WM_TEMPLATE_INDEX" val="20199026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  <p:tag name="KSO_WM_FULL_TEXT_BEAUTIFY_COPY_ID" val="42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99026_2*m_h_i*1_2_1"/>
  <p:tag name="KSO_WM_TEMPLATE_CATEGORY" val="diagram"/>
  <p:tag name="KSO_WM_TEMPLATE_INDEX" val="20199026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  <p:tag name="KSO_WM_FULL_TEXT_BEAUTIFY_COPY_ID" val="43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99026_2*m_h_i*1_3_1"/>
  <p:tag name="KSO_WM_TEMPLATE_CATEGORY" val="diagram"/>
  <p:tag name="KSO_WM_TEMPLATE_INDEX" val="20199026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  <p:tag name="KSO_WM_FULL_TEXT_BEAUTIFY_COPY_ID" val="44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4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6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7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3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6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7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8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4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5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6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7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440"/>
  <p:tag name="KSO_WM_FULL_TEXT_BEAUTIFY_COPY_ID" val="15099536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0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2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4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3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3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3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9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8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0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3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6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7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5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0995376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160001_3*l_h_i*1_2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160001_3*l_h_i*1_3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160001_3*l_h_i*1_3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160001_3*l_h_i*1_2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0995369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4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0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2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3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5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6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8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9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160001_3*l_h_i*1_1_1"/>
  <p:tag name="KSO_WM_TEMPLATE_CATEGORY" val="diagram"/>
  <p:tag name="KSO_WM_TEMPLATE_INDEX" val="16000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IMELINE_IDINGROUP" val="1"/>
  <p:tag name="KSO_WM_UNIT_COLOR_SCHEME_SHAPE_ID" val="18"/>
  <p:tag name="KSO_WM_UNIT_COLOR_SCHEME_PARENT_PAGE" val="0_4"/>
  <p:tag name="KSO_WM_UNIT_TIMELINE_EMPHASIS_ID" val="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1589_4*m_h_i*1_1_1"/>
  <p:tag name="KSO_WM_TEMPLATE_CATEGORY" val="diagram"/>
  <p:tag name="KSO_WM_TEMPLATE_INDEX" val="20191589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USESOURCEFORMAT_APPLY" val="1"/>
  <p:tag name="KSO_WM_UNIT_DIAGRAM_SCHEMECOLOR_ID" val="0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i*1_1_5"/>
  <p:tag name="KSO_WM_UNIT_LAYERLEVEL" val="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i"/>
  <p:tag name="KSO_WM_UNIT_INDEX" val="1_1_5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i*1_1_4"/>
  <p:tag name="KSO_WM_UNIT_LAYERLEVEL" val="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i"/>
  <p:tag name="KSO_WM_UNIT_INDEX" val="1_1_4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i*1_1_3"/>
  <p:tag name="KSO_WM_UNIT_LAYERLEVEL" val="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i"/>
  <p:tag name="KSO_WM_UNIT_INDEX" val="1_1_3"/>
  <p:tag name="KSO_WM_UNIT_DIAGRAM_ISNUMVISUAL" val="0"/>
  <p:tag name="KSO_WM_UNIT_DIAGRAM_ISREFERUNIT" val="0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i*1_1_2"/>
  <p:tag name="KSO_WM_UNIT_LAYERLEVEL" val="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i"/>
  <p:tag name="KSO_WM_UNIT_INDEX" val="1_1_2"/>
  <p:tag name="KSO_WM_UNIT_DIAGRAM_ISNUMVISUAL" val="0"/>
  <p:tag name="KSO_WM_UNIT_DIAGRAM_ISREFERUNIT" val="0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i*1_1_1"/>
  <p:tag name="KSO_WM_UNIT_LAYERLEVEL" val="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i"/>
  <p:tag name="KSO_WM_UNIT_INDEX" val="1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a*1_1_1"/>
  <p:tag name="KSO_WM_UNIT_LAYERLEVEL" val="1_1_1"/>
  <p:tag name="KSO_WM_UNIT_VALUE" val="11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a"/>
  <p:tag name="KSO_WM_UNIT_INDEX" val="1_1_1"/>
  <p:tag name="KSO_WM_UNIT_PRESET_TEXT" val="单击此处添加标题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DIAGRAM_SCHEMECOLOR_ID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2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2_3"/>
  <p:tag name="KSO_WM_UNIT_DIAGRAM_ISNUMVISUAL" val="0"/>
  <p:tag name="KSO_WM_UNIT_DIAGRAM_ISREFERUNIT" val="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4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4"/>
  <p:tag name="KSO_WM_UNIT_DIAGRAM_ISNUMVISUAL" val="0"/>
  <p:tag name="KSO_WM_UNIT_DIAGRAM_ISREFERUNIT" val="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3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3_3"/>
  <p:tag name="KSO_WM_UNIT_DIAGRAM_ISNUMVISUAL" val="0"/>
  <p:tag name="KSO_WM_UNIT_DIAGRAM_ISREFERUNIT" val="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3"/>
  <p:tag name="KSO_WM_UNIT_DIAGRAM_ISNUMVISUAL" val="0"/>
  <p:tag name="KSO_WM_UNIT_DIAGRAM_ISREFERUNIT" val="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2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2_2"/>
  <p:tag name="KSO_WM_UNIT_DIAGRAM_ISNUMVISUAL" val="0"/>
  <p:tag name="KSO_WM_UNIT_DIAGRAM_ISREFERUNIT" val="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3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3_2"/>
  <p:tag name="KSO_WM_UNIT_DIAGRAM_ISNUMVISUAL" val="0"/>
  <p:tag name="KSO_WM_UNIT_DIAGRAM_ISREFERUNIT" val="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1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1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2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2_1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  <p:tag name="KSO_WM_UNIT_DIAGRAM_SCHEMECOLOR_ID" val="0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2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  <p:tag name="KSO_WM_UNIT_DIAGRAM_SCHEMECOLOR_ID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3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3_1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  <p:tag name="KSO_WM_UNIT_DIAGRAM_SCHEMECOLOR_ID" val="0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4_4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4_4"/>
  <p:tag name="KSO_WM_UNIT_DIAGRAM_ISNUMVISUAL" val="0"/>
  <p:tag name="KSO_WM_UNIT_DIAGRAM_ISREFERUNIT" val="0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4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4_3"/>
  <p:tag name="KSO_WM_UNIT_DIAGRAM_ISNUMVISUAL" val="0"/>
  <p:tag name="KSO_WM_UNIT_DIAGRAM_ISREFERUNIT" val="0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4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4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5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5_3"/>
  <p:tag name="KSO_WM_UNIT_DIAGRAM_ISNUMVISUAL" val="0"/>
  <p:tag name="KSO_WM_UNIT_DIAGRAM_ISREFERUNIT" val="0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5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5_2"/>
  <p:tag name="KSO_WM_UNIT_DIAGRAM_ISNUMVISUAL" val="0"/>
  <p:tag name="KSO_WM_UNIT_DIAGRAM_ISREFERUNIT" val="0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5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5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ID" val="diagram20187671_4*n_h_h_i*1_2_4_1"/>
  <p:tag name="KSO_WM_TEMPLATE_CATEGORY" val="diagram"/>
  <p:tag name="KSO_WM_TEMPLATE_INDEX" val="20187671"/>
  <p:tag name="KSO_WM_UNIT_LAYERLEVEL" val="1_1_1_1"/>
  <p:tag name="KSO_WM_TAG_VERSION" val="1.0"/>
  <p:tag name="KSO_WM_BEAUTIFY_FLAG" val="#wm#"/>
  <p:tag name="KSO_WM_DIAGRAM_GROUP_CODE" val="n1-1"/>
  <p:tag name="KSO_WM_UNIT_TYPE" val="n_h_h_i"/>
  <p:tag name="KSO_WM_UNIT_INDEX" val="1_2_4_1"/>
  <p:tag name="KSO_WM_UNIT_DIAGRAM_ISNUMVISUAL" val="0"/>
  <p:tag name="KSO_WM_UNIT_DIAGRAM_ISREFERUNIT" val="0"/>
  <p:tag name="KSO_WM_UNIT_USESOURCEFORMAT_APPLY" val="1"/>
  <p:tag name="KSO_WM_UNIT_DIAGRAM_SCHEMECOLOR_ID" val="0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ID" val="diagram20187671_4*n_h_h_i*1_2_5_4"/>
  <p:tag name="KSO_WM_TEMPLATE_CATEGORY" val="diagram"/>
  <p:tag name="KSO_WM_TEMPLATE_INDEX" val="20187671"/>
  <p:tag name="KSO_WM_UNIT_LAYERLEVEL" val="1_1_1_1"/>
  <p:tag name="KSO_WM_TAG_VERSION" val="1.0"/>
  <p:tag name="KSO_WM_BEAUTIFY_FLAG" val="#wm#"/>
  <p:tag name="KSO_WM_UNIT_TYPE" val="n_h_h_i"/>
  <p:tag name="KSO_WM_UNIT_INDEX" val="1_2_5_4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"/>
  <p:tag name="KSO_WM_UNIT_TEXT_FILL_TYPE" val="1"/>
  <p:tag name="KSO_WM_UNIT_USESOURCEFORMAT_APPLY" val="1"/>
  <p:tag name="KSO_WM_UNIT_DIAGRAM_SCHEMECOLOR_ID" val="0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1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1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1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1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4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4"/>
  <p:tag name="KSO_WM_UNIT_DIAGRAM_ISNUMVISUAL" val="0"/>
  <p:tag name="KSO_WM_UNIT_DIAGRAM_ISREFERUNIT" val="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3"/>
  <p:tag name="KSO_WM_UNIT_DIAGRAM_ISNUMVISUAL" val="0"/>
  <p:tag name="KSO_WM_UNIT_DIAGRAM_ISREFERUNIT" val="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2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  <p:tag name="KSO_WM_UNIT_DIAGRAM_SCHEMECOLOR_ID" val="0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1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1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5_3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5_3"/>
  <p:tag name="KSO_WM_UNIT_DIAGRAM_ISNUMVISUAL" val="0"/>
  <p:tag name="KSO_WM_UNIT_DIAGRAM_ISREFERUNIT" val="0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5_2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5_2"/>
  <p:tag name="KSO_WM_UNIT_DIAGRAM_ISNUMVISUAL" val="0"/>
  <p:tag name="KSO_WM_UNIT_DIAGRAM_ISREFERUNIT" val="0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1"/>
  <p:tag name="KSO_WM_UNIT_DIAGRAM_SCHEMECOLOR_ID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a*1_2_5_1"/>
  <p:tag name="KSO_WM_UNIT_LAYERLEVEL" val="1_1_1_1"/>
  <p:tag name="KSO_WM_UNIT_VALUE" val="12"/>
  <p:tag name="KSO_WM_UNIT_HIGHLIGHT" val="0"/>
  <p:tag name="KSO_WM_UNIT_COMPATIBLE" val="0"/>
  <p:tag name="KSO_WM_BEAUTIFY_FLAG" val="#wm#"/>
  <p:tag name="KSO_WM_TAG_VERSION" val="1.0"/>
  <p:tag name="KSO_WM_UNIT_ISCONTENTSTITLE" val="0"/>
  <p:tag name="KSO_WM_DIAGRAM_GROUP_CODE" val="n1-1"/>
  <p:tag name="KSO_WM_UNIT_TYPE" val="n_h_h_a"/>
  <p:tag name="KSO_WM_UNIT_INDEX" val="1_2_5_1"/>
  <p:tag name="KSO_WM_UNIT_PRESET_TEXT" val="单击此处添加标题"/>
  <p:tag name="KSO_WM_UNIT_DIAGRAM_ISNUMVISUAL" val="0"/>
  <p:tag name="KSO_WM_UNIT_DIAGRAM_ISREFERUNIT" val="0"/>
  <p:tag name="KSO_WM_UNIT_TEXT_FILL_FORE_SCHEMECOLOR_INDEX" val="14"/>
  <p:tag name="KSO_WM_UNIT_TEXT_FILL_TYPE" val="1"/>
  <p:tag name="KSO_WM_UNIT_USESOURCEFORMAT_APPLY" val="1"/>
  <p:tag name="KSO_WM_UNIT_DIAGRAM_SCHEMECOLOR_ID" val="0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ID" val="diagram20187671_4*n_h_h_i*1_2_5_4"/>
  <p:tag name="KSO_WM_TEMPLATE_CATEGORY" val="diagram"/>
  <p:tag name="KSO_WM_TEMPLATE_INDEX" val="20187671"/>
  <p:tag name="KSO_WM_UNIT_LAYERLEVEL" val="1_1_1_1"/>
  <p:tag name="KSO_WM_TAG_VERSION" val="1.0"/>
  <p:tag name="KSO_WM_BEAUTIFY_FLAG" val="#wm#"/>
  <p:tag name="KSO_WM_UNIT_TYPE" val="n_h_h_i"/>
  <p:tag name="KSO_WM_UNIT_INDEX" val="1_2_5_4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"/>
  <p:tag name="KSO_WM_UNIT_TEXT_FILL_TYPE" val="1"/>
  <p:tag name="KSO_WM_UNIT_USESOURCEFORMAT_APPLY" val="1"/>
  <p:tag name="KSO_WM_UNIT_DIAGRAM_SCHEMECOLOR_ID" val="0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7671"/>
  <p:tag name="KSO_WM_UNIT_ID" val="diagram20187671_4*n_h_h_i*1_2_1_1"/>
  <p:tag name="KSO_WM_UNIT_LAYERLEVEL" val="1_1_1_1"/>
  <p:tag name="KSO_WM_BEAUTIFY_FLAG" val="#wm#"/>
  <p:tag name="KSO_WM_TAG_VERSION" val="1.0"/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DIAGRAM_ISNUMVISUAL" val="0"/>
  <p:tag name="KSO_WM_UNIT_DIAGRAM_ISREFERUNIT" val="0"/>
  <p:tag name="KSO_WM_UNIT_LINE_FORE_SCHEMECOLOR_INDEX" val="10"/>
  <p:tag name="KSO_WM_UNIT_LINE_FILL_TYPE" val="2"/>
  <p:tag name="KSO_WM_UNIT_USESOURCEFORMAT_APPLY" val="1"/>
  <p:tag name="KSO_WM_UNIT_DIAGRAM_SCHEMECOLOR_ID" val="0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647_6"/>
  <p:tag name="KSO_WM_TEMPLATE_SUBCATEGORY" val="0"/>
  <p:tag name="KSO_WM_TEMPLATE_MASTER_TYPE" val="1"/>
  <p:tag name="KSO_WM_TEMPLATE_COLOR_TYPE" val="1"/>
  <p:tag name="KSO_WM_SLIDE_ITEM_CNT" val="0"/>
  <p:tag name="KSO_WM_SLIDE_INDEX" val="6"/>
  <p:tag name="KSO_WM_TAG_VERSION" val="1.0"/>
  <p:tag name="KSO_WM_BEAUTIFY_FLAG" val="#wm#"/>
  <p:tag name="KSO_WM_TEMPLATE_CATEGORY" val="custom"/>
  <p:tag name="KSO_WM_TEMPLATE_INDEX" val="20202647"/>
  <p:tag name="KSO_WM_SLIDE_TYPE" val="sectionTitle"/>
  <p:tag name="KSO_WM_SLIDE_SUBTYPE" val="pureTxt"/>
  <p:tag name="KSO_WM_SLIDE_LAYOUT" val="a_b_e"/>
  <p:tag name="KSO_WM_SLIDE_LAYOUT_CNT" val="1_1_1"/>
  <p:tag name="KSO_WM_FULL_TEXT_BEAUTIFY_COPY_ID" val="150995373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6*a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1"/>
  <p:tag name="KSO_WM_UNIT_TYPE" val="a"/>
  <p:tag name="KSO_WM_UNIT_INDEX" val="1"/>
  <p:tag name="KSO_WM_FULL_TEXT_BEAUTIFY_COPY_ID" val="7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47_6*b*1"/>
  <p:tag name="KSO_WM_TEMPLATE_CATEGORY" val="custom"/>
  <p:tag name="KSO_WM_TEMPLATE_INDEX" val="20202647"/>
  <p:tag name="KSO_WM_UNIT_LAYERLEVEL" val="1"/>
  <p:tag name="KSO_WM_TAG_VERSION" val="1.0"/>
  <p:tag name="KSO_WM_BEAUTIFY_FLAG" val="#wm#"/>
  <p:tag name="KSO_WM_UNIT_ISCONTENTSTITLE" val="0"/>
  <p:tag name="KSO_WM_UNIT_PRESET_TEXT" val="单击此处添加文本具体内容，简明扼要的阐述您的观点。"/>
  <p:tag name="KSO_WM_UNIT_NOCLEAR" val="0"/>
  <p:tag name="KSO_WM_UNIT_VALUE" val="72"/>
  <p:tag name="KSO_WM_UNIT_TYPE" val="b"/>
  <p:tag name="KSO_WM_UNIT_INDEX" val="1"/>
  <p:tag name="KSO_WM_FULL_TEXT_BEAUTIFY_COPY_ID" val="8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6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1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2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6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9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87_3*l_h_i*1_1_1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87_3*l_h_i*1_1_2"/>
  <p:tag name="KSO_WM_TEMPLATE_CATEGORY" val="diagram"/>
  <p:tag name="KSO_WM_TEMPLATE_INDEX" val="78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64_3*l_h_i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160464_3*l_h_a*1_1_1"/>
  <p:tag name="KSO_WM_TEMPLATE_CATEGORY" val="diagram"/>
  <p:tag name="KSO_WM_TEMPLATE_INDEX" val="160464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440"/>
  <p:tag name="KSO_WM_TEMPLATE_SUBCATEGORY" val="0"/>
  <p:tag name="KSO_WM_TEMPLATE_MASTER_TYPE" val="1"/>
  <p:tag name="KSO_WM_TEMPLATE_THUMBS_INDEX" val="1、4、7、9、12、16、20、23、24、25、26、27、30、33、36、41、45、46"/>
  <p:tag name="KSO_WM_TEMPLATE_COLOR_TYPE" val="1"/>
  <p:tag name="KSO_WM_TEMPLATE_MASTER_THUMB_INDEX" val="1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4440">
      <a:dk1>
        <a:srgbClr val="000000"/>
      </a:dk1>
      <a:lt1>
        <a:srgbClr val="FFFFFF"/>
      </a:lt1>
      <a:dk2>
        <a:srgbClr val="F0EDEC"/>
      </a:dk2>
      <a:lt2>
        <a:srgbClr val="FCFBFB"/>
      </a:lt2>
      <a:accent1>
        <a:srgbClr val="DC784B"/>
      </a:accent1>
      <a:accent2>
        <a:srgbClr val="CBA687"/>
      </a:accent2>
      <a:accent3>
        <a:srgbClr val="AAA682"/>
      </a:accent3>
      <a:accent4>
        <a:srgbClr val="6C976E"/>
      </a:accent4>
      <a:accent5>
        <a:srgbClr val="47A27A"/>
      </a:accent5>
      <a:accent6>
        <a:srgbClr val="22AC86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空白设计模板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3107</Words>
  <Application>Microsoft Office PowerPoint</Application>
  <PresentationFormat>宽屏</PresentationFormat>
  <Paragraphs>478</Paragraphs>
  <Slides>23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Heiti SC Medium</vt:lpstr>
      <vt:lpstr>微软雅黑</vt:lpstr>
      <vt:lpstr>Arial</vt:lpstr>
      <vt:lpstr>Calibri</vt:lpstr>
      <vt:lpstr>Wingdings</vt:lpstr>
      <vt:lpstr>1_Office 主题​​</vt:lpstr>
      <vt:lpstr>2_Office 主题​​</vt:lpstr>
      <vt:lpstr>1_空白设计模板</vt:lpstr>
      <vt:lpstr>PowerPoint 演示文稿</vt:lpstr>
      <vt:lpstr>内容营销能力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陈美琳</dc:creator>
  <cp:lastModifiedBy>美琳 陈</cp:lastModifiedBy>
  <cp:revision>205</cp:revision>
  <dcterms:created xsi:type="dcterms:W3CDTF">2019-06-19T02:08:00Z</dcterms:created>
  <dcterms:modified xsi:type="dcterms:W3CDTF">2021-09-02T03:33:32Z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2052-11.1.0.10667</vt:lpwstr>
  </property>
  <property fmtid="{D5CDD505-2E9C-101B-9397-08002B2CF9AE}" pid="3" name="ICV">
    <vt:lpwstr>5FE8679A29AC4DAD8AEF3F0404AEFB65</vt:lpwstr>
  </property>
</Properties>
</file>